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3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319" r:id="rId14"/>
    <p:sldId id="268" r:id="rId15"/>
    <p:sldId id="269" r:id="rId16"/>
    <p:sldId id="320" r:id="rId17"/>
    <p:sldId id="373" r:id="rId18"/>
    <p:sldId id="282" r:id="rId19"/>
    <p:sldId id="324" r:id="rId20"/>
    <p:sldId id="283" r:id="rId21"/>
    <p:sldId id="284" r:id="rId22"/>
    <p:sldId id="285" r:id="rId23"/>
    <p:sldId id="286" r:id="rId24"/>
    <p:sldId id="287" r:id="rId25"/>
    <p:sldId id="366" r:id="rId26"/>
    <p:sldId id="288" r:id="rId27"/>
    <p:sldId id="323" r:id="rId28"/>
    <p:sldId id="289" r:id="rId29"/>
    <p:sldId id="329" r:id="rId30"/>
    <p:sldId id="314" r:id="rId31"/>
    <p:sldId id="292" r:id="rId32"/>
    <p:sldId id="293" r:id="rId33"/>
    <p:sldId id="294" r:id="rId34"/>
    <p:sldId id="295" r:id="rId35"/>
    <p:sldId id="296" r:id="rId36"/>
    <p:sldId id="367" r:id="rId37"/>
    <p:sldId id="315" r:id="rId38"/>
    <p:sldId id="298" r:id="rId39"/>
    <p:sldId id="368" r:id="rId40"/>
    <p:sldId id="316" r:id="rId41"/>
    <p:sldId id="299" r:id="rId42"/>
    <p:sldId id="369" r:id="rId43"/>
    <p:sldId id="300" r:id="rId44"/>
    <p:sldId id="303" r:id="rId45"/>
    <p:sldId id="304" r:id="rId46"/>
    <p:sldId id="371" r:id="rId47"/>
    <p:sldId id="317" r:id="rId48"/>
    <p:sldId id="305" r:id="rId49"/>
    <p:sldId id="372" r:id="rId50"/>
    <p:sldId id="318" r:id="rId51"/>
    <p:sldId id="308" r:id="rId52"/>
    <p:sldId id="309" r:id="rId53"/>
    <p:sldId id="310" r:id="rId54"/>
    <p:sldId id="322" r:id="rId55"/>
    <p:sldId id="312" r:id="rId56"/>
    <p:sldId id="313" r:id="rId57"/>
    <p:sldId id="374" r:id="rId58"/>
    <p:sldId id="376" r:id="rId59"/>
  </p:sldIdLst>
  <p:sldSz cx="9144000" cy="6858000" type="screen4x3"/>
  <p:notesSz cx="6896100" cy="10033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940815"/>
    <a:srgbClr val="FFF1D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4" autoAdjust="0"/>
    <p:restoredTop sz="94626"/>
  </p:normalViewPr>
  <p:slideViewPr>
    <p:cSldViewPr>
      <p:cViewPr varScale="1">
        <p:scale>
          <a:sx n="121" d="100"/>
          <a:sy n="121" d="100"/>
        </p:scale>
        <p:origin x="1168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906838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76F47-64F8-AF41-AB85-6ED924DFB8C7}" type="datetimeFigureOut">
              <a:rPr lang="de-FR" smtClean="0"/>
              <a:t>15/10/2021</a:t>
            </a:fld>
            <a:endParaRPr lang="de-FR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412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FR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975" y="4829175"/>
            <a:ext cx="5518150" cy="394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FR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FR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906838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6E69C-36AA-FD4B-9716-43B3AACD4E58}" type="slidenum">
              <a:rPr lang="de-FR" smtClean="0"/>
              <a:t>‹Nr.›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407440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FR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6E69C-36AA-FD4B-9716-43B3AACD4E58}" type="slidenum">
              <a:rPr lang="de-FR" smtClean="0"/>
              <a:t>1</a:t>
            </a:fld>
            <a:endParaRPr lang="de-FR"/>
          </a:p>
        </p:txBody>
      </p:sp>
    </p:spTree>
    <p:extLst>
      <p:ext uri="{BB962C8B-B14F-4D97-AF65-F5344CB8AC3E}">
        <p14:creationId xmlns:p14="http://schemas.microsoft.com/office/powerpoint/2010/main" val="328903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FEE4-1519-48A2-9184-6F155900D9CC}" type="datetimeFigureOut">
              <a:rPr lang="de-DE" smtClean="0"/>
              <a:pPr/>
              <a:t>15.10.21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9FEE4-1519-48A2-9184-6F155900D9CC}" type="datetimeFigureOut">
              <a:rPr lang="de-DE" smtClean="0"/>
              <a:pPr/>
              <a:t>15.10.21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4F6D18D-FF92-324B-B2E3-0B03D8736736}"/>
              </a:ext>
            </a:extLst>
          </p:cNvPr>
          <p:cNvSpPr/>
          <p:nvPr userDrawn="1"/>
        </p:nvSpPr>
        <p:spPr>
          <a:xfrm>
            <a:off x="-36512" y="6165304"/>
            <a:ext cx="9217024" cy="720080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2" descr="C:\Users\medienundbildung\Desktop\Jenny\Eine Maus zieht aus\medien+bildung.gif">
            <a:extLst>
              <a:ext uri="{FF2B5EF4-FFF2-40B4-BE49-F238E27FC236}">
                <a16:creationId xmlns:a16="http://schemas.microsoft.com/office/drawing/2014/main" id="{8086FF20-3CD5-054C-A598-B6EF362DEB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784" y="6280741"/>
            <a:ext cx="2019944" cy="489206"/>
          </a:xfrm>
          <a:prstGeom prst="rect">
            <a:avLst/>
          </a:prstGeom>
          <a:noFill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F313289-1DE6-6E4A-8E6C-F14E604465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728" y="6022592"/>
            <a:ext cx="1531155" cy="103263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9FEE4-1519-48A2-9184-6F155900D9CC}" type="datetimeFigureOut">
              <a:rPr lang="de-DE" smtClean="0"/>
              <a:pPr/>
              <a:t>15.10.21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AD55E-69A8-4E0E-B92F-3B4C7070E1B3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8.png"/><Relationship Id="rId7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5" Type="http://schemas.openxmlformats.org/officeDocument/2006/relationships/image" Target="../media/image38.png"/><Relationship Id="rId10" Type="http://schemas.openxmlformats.org/officeDocument/2006/relationships/image" Target="../media/image27.png"/><Relationship Id="rId4" Type="http://schemas.openxmlformats.org/officeDocument/2006/relationships/image" Target="../media/image37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3836B2C1-F43A-444A-92C5-37751F2B95E9}"/>
              </a:ext>
            </a:extLst>
          </p:cNvPr>
          <p:cNvSpPr/>
          <p:nvPr/>
        </p:nvSpPr>
        <p:spPr>
          <a:xfrm>
            <a:off x="-36512" y="0"/>
            <a:ext cx="9180512" cy="7023537"/>
          </a:xfrm>
          <a:prstGeom prst="rect">
            <a:avLst/>
          </a:prstGeom>
          <a:solidFill>
            <a:srgbClr val="FFF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38A3CA5-E3C3-B840-BE6F-DE6BA8441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056" y="1241922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sz="6300" dirty="0">
                <a:latin typeface="Myriad Pro" panose="020B0503030403020204" pitchFamily="34" charset="0"/>
              </a:rPr>
              <a:t>Eine Maus zieht aus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FF26EDF-5CE8-4243-BF38-C7A54008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2" y="2974476"/>
            <a:ext cx="3608514" cy="2565570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D854FC6F-2C6F-6B40-977C-00452EACD5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1720" y="3933652"/>
            <a:ext cx="6400800" cy="1752600"/>
          </a:xfrm>
        </p:spPr>
        <p:txBody>
          <a:bodyPr/>
          <a:lstStyle/>
          <a:p>
            <a:r>
              <a:rPr lang="de-DE" dirty="0">
                <a:solidFill>
                  <a:srgbClr val="940815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Ein Hörspiel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01C79A1-73E8-2A43-9426-A1E59B628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296" y="5661248"/>
            <a:ext cx="2019944" cy="136228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6E1F332-0751-B34E-A791-57CBBF0D2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92" y="2888507"/>
            <a:ext cx="2256180" cy="2844749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8B50545A-8D65-5744-BD69-1528C16AA76B}"/>
              </a:ext>
            </a:extLst>
          </p:cNvPr>
          <p:cNvSpPr/>
          <p:nvPr/>
        </p:nvSpPr>
        <p:spPr>
          <a:xfrm>
            <a:off x="7465168" y="260648"/>
            <a:ext cx="1678832" cy="576064"/>
          </a:xfrm>
          <a:prstGeom prst="rect">
            <a:avLst/>
          </a:prstGeom>
          <a:solidFill>
            <a:srgbClr val="FB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7E54FD7F-23AB-A349-B4B0-081262ACE619}"/>
              </a:ext>
            </a:extLst>
          </p:cNvPr>
          <p:cNvSpPr txBox="1">
            <a:spLocks/>
          </p:cNvSpPr>
          <p:nvPr/>
        </p:nvSpPr>
        <p:spPr>
          <a:xfrm>
            <a:off x="7465168" y="66513"/>
            <a:ext cx="1499320" cy="962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dirty="0">
                <a:latin typeface="Myriad Pro" panose="020B0503030403020204" pitchFamily="34" charset="0"/>
              </a:rPr>
              <a:t>Ab 6 Jahren</a:t>
            </a:r>
          </a:p>
        </p:txBody>
      </p:sp>
      <p:pic>
        <p:nvPicPr>
          <p:cNvPr id="15" name="Picture 2" descr="C:\Users\medienundbildung\Desktop\Jenny\Eine Maus zieht aus\medien+bildung.gif">
            <a:extLst>
              <a:ext uri="{FF2B5EF4-FFF2-40B4-BE49-F238E27FC236}">
                <a16:creationId xmlns:a16="http://schemas.microsoft.com/office/drawing/2014/main" id="{1D19CB74-C125-B346-8F09-D7EC1E39D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6093296"/>
            <a:ext cx="2019944" cy="489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>
                <a:solidFill>
                  <a:schemeClr val="tx2"/>
                </a:solidFill>
              </a:rPr>
              <a:t>(</a:t>
            </a:r>
            <a:r>
              <a:rPr lang="de-DE" i="1" dirty="0">
                <a:solidFill>
                  <a:schemeClr val="tx2"/>
                </a:solidFill>
              </a:rPr>
              <a:t>ruft</a:t>
            </a:r>
            <a:r>
              <a:rPr lang="de-DE" dirty="0">
                <a:solidFill>
                  <a:schemeClr val="tx2"/>
                </a:solidFill>
              </a:rPr>
              <a:t>) </a:t>
            </a:r>
            <a:r>
              <a:rPr lang="de-DE" dirty="0"/>
              <a:t>Ich gehe!</a:t>
            </a:r>
          </a:p>
          <a:p>
            <a:pPr>
              <a:buNone/>
            </a:pPr>
            <a:r>
              <a:rPr lang="de-DE" dirty="0"/>
              <a:t>Ihr seid mir alle zu laut!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D160E4-AB38-A44A-98A6-B4A5E7ED6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220E82B-8B17-5547-B2E1-F1B33697C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7BBA0E9-3EA1-FE4E-8C4B-93BD7FB5D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>
                <a:solidFill>
                  <a:srgbClr val="006666"/>
                </a:solidFill>
              </a:rPr>
              <a:t>Mäusestimmen: </a:t>
            </a:r>
            <a:endParaRPr lang="de-DE" dirty="0"/>
          </a:p>
          <a:p>
            <a:pPr>
              <a:buNone/>
            </a:pPr>
            <a:r>
              <a:rPr lang="de-DE" dirty="0"/>
              <a:t>Wo willst du hin?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AE2D3AC-39C5-254B-A77E-517B48F05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DF552C0-348E-AB45-B033-2FB8D69A8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C59C4F1-D4AA-924B-9AD1-F8BEF88B92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4ED410-16F7-8E46-9C37-F6A5627F4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296DB82-26B5-2F48-A8EE-76928E9AF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47" y="3078086"/>
            <a:ext cx="1143001" cy="11430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9201C2F-C91A-A944-B2F3-5F18CE5277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375" y="2636912"/>
            <a:ext cx="1328001" cy="13280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Ich werde ausziehen und </a:t>
            </a:r>
          </a:p>
          <a:p>
            <a:pPr>
              <a:buNone/>
            </a:pPr>
            <a:r>
              <a:rPr lang="de-DE" dirty="0"/>
              <a:t>in Zukunft alleine leben!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1BCC8D-6337-2448-A3E9-50422FB9C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9CB698-1E46-3846-8AD6-6CE619CA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04BF714-233F-C648-AE52-9CB33F81C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 err="1"/>
              <a:t>Türknall</a:t>
            </a:r>
            <a:endParaRPr lang="de-DE" i="1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DAB64CB-41D4-794C-8252-14976E155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66ECF7C-6084-6246-BAE2-CD1DC16DA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FAC2D33-EF9E-C649-9AEC-FFDF88C13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59413"/>
            <a:ext cx="1138436" cy="113843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Aber kaum war die Maus aus der Höhle, </a:t>
            </a:r>
          </a:p>
          <a:p>
            <a:pPr>
              <a:buNone/>
            </a:pPr>
            <a:r>
              <a:rPr lang="de-DE" dirty="0"/>
              <a:t>da fühlte sie sich schon ein bisschen einsam.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AD187F-6471-8C4C-9B5E-3D1A155D5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Sie lief eine lange Straße entlang.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27178E-7FBD-B34A-BCE1-979C7EAAF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/>
              <a:t>Autogeräusche</a:t>
            </a:r>
          </a:p>
          <a:p>
            <a:pPr>
              <a:buNone/>
            </a:pPr>
            <a:r>
              <a:rPr lang="de-DE" sz="2500" dirty="0"/>
              <a:t>(siehe nächste Seite)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940F43-7211-BC4D-B83B-B4B5AC44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254140-5C0F-2D4C-878B-A45912598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EA4829-C6FA-F64B-87CF-EF33789E9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785" y="2331973"/>
            <a:ext cx="941290" cy="9412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46247" y="836712"/>
            <a:ext cx="4706073" cy="3879304"/>
          </a:xfrm>
        </p:spPr>
        <p:txBody>
          <a:bodyPr>
            <a:noAutofit/>
          </a:bodyPr>
          <a:lstStyle/>
          <a:p>
            <a:pPr algn="l"/>
            <a:r>
              <a:rPr lang="de-DE" sz="2800" i="1" dirty="0"/>
              <a:t>Mit mehreren Rollschuhen über verschiedene Oberflächen fahren; ggf. durch Motor-Mundgeräusche ergänzen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A0C3AF2-AFC5-2745-8BF3-947D2FDA3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82770-BE61-DA46-939A-00FD9FECC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19" y="2859272"/>
            <a:ext cx="1864937" cy="1389008"/>
          </a:xfrm>
          <a:prstGeom prst="rect">
            <a:avLst/>
          </a:prstGeom>
        </p:spPr>
      </p:pic>
      <p:pic>
        <p:nvPicPr>
          <p:cNvPr id="9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44DE4BCB-FD9E-F340-9348-369A6FF87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1986" y="-27384"/>
            <a:ext cx="3683826" cy="5561728"/>
          </a:xfr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12099210-31C9-1445-B4F5-142E4CD35C42}"/>
              </a:ext>
            </a:extLst>
          </p:cNvPr>
          <p:cNvSpPr txBox="1">
            <a:spLocks/>
          </p:cNvSpPr>
          <p:nvPr/>
        </p:nvSpPr>
        <p:spPr>
          <a:xfrm>
            <a:off x="2751112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2530C27-0408-524A-8079-DBA073F21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110" y="3008888"/>
            <a:ext cx="941290" cy="94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4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Doch die Straße war der Maus viel zu laut.</a:t>
            </a:r>
          </a:p>
          <a:p>
            <a:pPr>
              <a:buNone/>
            </a:pPr>
            <a:r>
              <a:rPr lang="de-DE" dirty="0"/>
              <a:t>So flüchtete sie und rannte schnell aus</a:t>
            </a:r>
          </a:p>
          <a:p>
            <a:pPr>
              <a:buNone/>
            </a:pPr>
            <a:r>
              <a:rPr lang="de-DE" dirty="0"/>
              <a:t>der Stadt.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C89CAC-8AAC-484D-BD77-1625C0EFCB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/>
              <a:t>Maus rennt aus der Stadt</a:t>
            </a:r>
          </a:p>
          <a:p>
            <a:pPr>
              <a:buNone/>
            </a:pPr>
            <a:r>
              <a:rPr lang="de-DE" sz="2500" dirty="0"/>
              <a:t>(siehe nächste Seite)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4940F43-7211-BC4D-B83B-B4B5AC443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A254140-5C0F-2D4C-878B-A45912598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17B75C-2888-7E45-A3EF-1E7C5097C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329" y="1998395"/>
            <a:ext cx="1534480" cy="15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1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65000"/>
                  </a:schemeClr>
                </a:solidFill>
              </a:rPr>
              <a:t>Benötigtes Material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9" name="Grafik 8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FA57ADA2-FB34-E34E-B355-EBF6A3AAE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90" y="4180849"/>
            <a:ext cx="629452" cy="1656452"/>
          </a:xfrm>
          <a:prstGeom prst="rect">
            <a:avLst/>
          </a:prstGeom>
        </p:spPr>
      </p:pic>
      <p:pic>
        <p:nvPicPr>
          <p:cNvPr id="10" name="Grafik 9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4AF3550B-D3B9-B04C-BB93-7F06F0645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1979"/>
            <a:ext cx="2146894" cy="1755322"/>
          </a:xfrm>
          <a:prstGeom prst="rect">
            <a:avLst/>
          </a:prstGeom>
        </p:spPr>
      </p:pic>
      <p:pic>
        <p:nvPicPr>
          <p:cNvPr id="20" name="Grafik 19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CFDFF3FD-8921-D34A-AD93-4C122E1FB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90" y="3863181"/>
            <a:ext cx="2885832" cy="2344495"/>
          </a:xfrm>
          <a:prstGeom prst="rect">
            <a:avLst/>
          </a:prstGeom>
        </p:spPr>
      </p:pic>
      <p:pic>
        <p:nvPicPr>
          <p:cNvPr id="22" name="Grafik 21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D0A010A3-01F3-6B49-A9D2-8E52DE85C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403" y="1306903"/>
            <a:ext cx="2069016" cy="3103827"/>
          </a:xfrm>
          <a:prstGeom prst="rect">
            <a:avLst/>
          </a:prstGeom>
        </p:spPr>
      </p:pic>
      <p:pic>
        <p:nvPicPr>
          <p:cNvPr id="7" name="Grafik 6" descr="Ein Bild, das Text, gelb, Tür enthält.&#10;&#10;Automatisch generierte Beschreibung">
            <a:extLst>
              <a:ext uri="{FF2B5EF4-FFF2-40B4-BE49-F238E27FC236}">
                <a16:creationId xmlns:a16="http://schemas.microsoft.com/office/drawing/2014/main" id="{6CC178FF-5F3B-324A-BA74-C44885940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222" y="1613850"/>
            <a:ext cx="1429117" cy="2489932"/>
          </a:xfrm>
          <a:prstGeom prst="rect">
            <a:avLst/>
          </a:prstGeom>
        </p:spPr>
      </p:pic>
      <p:pic>
        <p:nvPicPr>
          <p:cNvPr id="16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EAAF95DE-F766-2E42-990A-E9ACCAAF1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16" y="20527"/>
            <a:ext cx="2907863" cy="43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3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i="1" dirty="0"/>
              <a:t>Mit Fingern auf einer flach gezogenen Tüte tippeln</a:t>
            </a:r>
            <a:br>
              <a:rPr lang="de-DE" sz="2800" i="1" dirty="0"/>
            </a:br>
            <a:endParaRPr lang="de-DE" sz="2800" i="1" dirty="0"/>
          </a:p>
        </p:txBody>
      </p:sp>
      <p:pic>
        <p:nvPicPr>
          <p:cNvPr id="4" name="Inhaltsplatzhalter 3" descr="DSC_082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118" y="1340768"/>
            <a:ext cx="6830242" cy="4536504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0C3AF2-AFC5-2745-8BF3-947D2FDA3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82770-BE61-DA46-939A-00FD9FECC7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B68BCD-2044-8049-BD95-A7B1DD130A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34495"/>
            <a:ext cx="1389009" cy="13890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Auf einer Wiese vor der Stadt blieb die Maus </a:t>
            </a:r>
          </a:p>
          <a:p>
            <a:pPr>
              <a:buNone/>
            </a:pPr>
            <a:r>
              <a:rPr lang="de-DE" dirty="0"/>
              <a:t>stehen.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A578E1-C932-0C4F-BD16-BC35B8CE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Auf der Wiese war es ganz ruhig.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745FC99-F5BC-9E4B-B1C2-643406E2D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Nur der Wind blies ganz fürchterlich.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79A6C6-7692-744F-9593-88055F447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C1FA5F-E65E-F14F-AA60-CFFD95F4D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EB87DE4-2F2C-9844-93FE-C590BE3D6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53A3BD-5F43-9343-B59A-0B544923C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4320230-082B-6941-A64F-315A1FF97E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7222C8-DCA2-6142-9803-76D5B58E1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76872"/>
            <a:ext cx="1716224" cy="1716224"/>
          </a:xfrm>
          <a:prstGeom prst="rect">
            <a:avLst/>
          </a:prstGeom>
        </p:spPr>
      </p:pic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023467D-D374-A946-9D0B-E30265DBB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Windgeräusche: </a:t>
            </a:r>
            <a:r>
              <a:rPr lang="de-DE" i="1" dirty="0" err="1"/>
              <a:t>Wuhuu</a:t>
            </a:r>
            <a:endParaRPr lang="de-DE" i="1" dirty="0"/>
          </a:p>
          <a:p>
            <a:pPr marL="0" indent="0">
              <a:buNone/>
            </a:pPr>
            <a:r>
              <a:rPr lang="de-DE" sz="2500" dirty="0"/>
              <a:t>(siehe nächste Seite)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8BD1638-EE7B-F24F-A7F3-2E233031D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9428271-44B7-1E41-A15C-875BA7B61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17569E9-33E2-0E4E-90D6-4DB362A58FC6}"/>
              </a:ext>
            </a:extLst>
          </p:cNvPr>
          <p:cNvSpPr/>
          <p:nvPr/>
        </p:nvSpPr>
        <p:spPr>
          <a:xfrm>
            <a:off x="457200" y="1655802"/>
            <a:ext cx="785921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in kreisförmigen Bewegungen mit der Handfläche </a:t>
            </a:r>
            <a:br>
              <a:rPr lang="de-DE" sz="2500" i="1" dirty="0"/>
            </a:br>
            <a:r>
              <a:rPr lang="de-DE" sz="2500" i="1" dirty="0"/>
              <a:t>über eine Trommel/ein Tamburin streichen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500" i="1" dirty="0"/>
              <a:t>Leicht über ein Weinglas blasen</a:t>
            </a:r>
            <a:endParaRPr lang="de-FR" sz="2500" i="1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5E8579E-3836-534E-A383-E0DC0B430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576872"/>
            <a:ext cx="1716224" cy="1716224"/>
          </a:xfrm>
          <a:prstGeom prst="rect">
            <a:avLst/>
          </a:prstGeom>
        </p:spPr>
      </p:pic>
      <p:pic>
        <p:nvPicPr>
          <p:cNvPr id="5" name="Grafik 4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BF96967B-C953-1B48-8DDD-09AC214A6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400" y="3265532"/>
            <a:ext cx="965200" cy="2540000"/>
          </a:xfrm>
          <a:prstGeom prst="rect">
            <a:avLst/>
          </a:prstGeom>
        </p:spPr>
      </p:pic>
      <p:pic>
        <p:nvPicPr>
          <p:cNvPr id="11" name="Grafik 10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E26A12F8-5D02-B94B-AA23-82568FF991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0" y="3326091"/>
            <a:ext cx="2958480" cy="24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87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Die Maus zitterte vor Kälte </a:t>
            </a:r>
          </a:p>
          <a:p>
            <a:pPr>
              <a:buNone/>
            </a:pPr>
            <a:r>
              <a:rPr lang="de-DE" dirty="0"/>
              <a:t>und fühlte sich ein bisschen einsam.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75EDD5-0C03-DE48-9B81-C0DEBEE77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>
                <a:solidFill>
                  <a:schemeClr val="tx2"/>
                </a:solidFill>
              </a:rPr>
              <a:t>(fröstelnd)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CD4621-9A1B-834B-8155-4BABEFA8B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3BD7852-D437-1C4C-8219-7449D3DDA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BA3EC39-3165-B94D-8D0C-540168CDA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Da kam plötzlich ein bunter Vogel </a:t>
            </a:r>
          </a:p>
          <a:p>
            <a:pPr>
              <a:buNone/>
            </a:pPr>
            <a:r>
              <a:rPr lang="de-DE" dirty="0"/>
              <a:t>vorbei geflattert.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C348DDC-B552-2243-9FF0-320A8366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Vogelgeflatter</a:t>
            </a:r>
            <a:endParaRPr lang="de-DE" i="1" dirty="0"/>
          </a:p>
          <a:p>
            <a:pPr marL="0" indent="0">
              <a:buNone/>
            </a:pPr>
            <a:r>
              <a:rPr lang="de-DE" sz="2500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CDEC798-97BA-2246-8AA6-CA15D297B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50" y="1983695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2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052736"/>
            <a:ext cx="6073273" cy="4525963"/>
          </a:xfrm>
        </p:spPr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(singen) </a:t>
            </a: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Mäuschen klein, </a:t>
            </a:r>
          </a:p>
          <a:p>
            <a:pPr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ging allein in die weite Welt hinein.</a:t>
            </a:r>
          </a:p>
          <a:p>
            <a:pPr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Mit viel Mut, steht ihr gut, </a:t>
            </a:r>
          </a:p>
          <a:p>
            <a:pPr>
              <a:buNone/>
            </a:pPr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läuft Sie wohlgemut.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6956C7-7A5F-6847-A24C-BC8F0B00E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CCC7212-B55E-8742-8DF0-4BFD1C51B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FE29D2A-F13C-1C42-B38B-206BB40F3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6E2059-5DC2-EB42-8715-52B053428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9D05494-35DB-804F-9925-BC6D64C23D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04" y="2786558"/>
            <a:ext cx="1389008" cy="138900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de-DE" sz="2800" i="1" dirty="0" err="1"/>
              <a:t>Vogelgeflatter</a:t>
            </a:r>
            <a:r>
              <a:rPr lang="de-DE" sz="2800" i="1" dirty="0"/>
              <a:t> mit einem Handtuch vor dem Mikrofon</a:t>
            </a:r>
          </a:p>
        </p:txBody>
      </p:sp>
      <p:pic>
        <p:nvPicPr>
          <p:cNvPr id="6" name="Inhaltsplatzhalter 5" descr="DSC_0834_bear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1483" y="1340768"/>
            <a:ext cx="6814853" cy="4525963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0DFFF89-24FD-5841-A49A-9E83D6248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E759C09-2140-1D43-ACA5-C8B8F6B2E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69381A9-BB72-AF46-A2E3-78A2798A9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/>
                </a:solidFill>
              </a:rPr>
              <a:t>Vogel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He Maus, was machst du </a:t>
            </a:r>
          </a:p>
          <a:p>
            <a:pPr>
              <a:buNone/>
            </a:pPr>
            <a:r>
              <a:rPr lang="de-DE" dirty="0"/>
              <a:t>hier so alleine?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EB3740B-3C2C-1E4F-9894-C2494E490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15F34D-8BE5-5445-B319-F1FCE5A5B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29B663-C0FC-1A4C-8E80-7CB591A30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Ach Vogel, ich suche nach einem Ort,</a:t>
            </a:r>
          </a:p>
          <a:p>
            <a:pPr>
              <a:buNone/>
            </a:pPr>
            <a:r>
              <a:rPr lang="de-DE" dirty="0"/>
              <a:t>an dem mich keiner stört!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CEF889-EE8B-524D-9025-D38078C6D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71361EE-4C34-AF41-AB72-7EA5D1894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EE38CF3-73AA-AA46-9E3E-5C7786A89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accent6"/>
                </a:solidFill>
              </a:rPr>
              <a:t>Vogel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Warum nimmst du nicht mein Nest?</a:t>
            </a:r>
          </a:p>
          <a:p>
            <a:pPr>
              <a:buNone/>
            </a:pPr>
            <a:r>
              <a:rPr lang="de-DE" dirty="0"/>
              <a:t>Ich fliege über den Winter in den</a:t>
            </a:r>
          </a:p>
          <a:p>
            <a:pPr>
              <a:buNone/>
            </a:pPr>
            <a:r>
              <a:rPr lang="de-DE" dirty="0"/>
              <a:t>Süden. Hier wird es mir zu kalt.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60FE856-CD20-954F-AE73-FB28FC46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04B43A1-4334-CD48-BC3B-BD9EC9A17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B0A8327-D0BB-E94F-80F6-AECF25D78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Prima Vogel, das Angebot nehme</a:t>
            </a:r>
          </a:p>
          <a:p>
            <a:pPr>
              <a:buNone/>
            </a:pPr>
            <a:r>
              <a:rPr lang="de-DE" dirty="0"/>
              <a:t>ich gerne an.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E27ADB-E34A-5942-9EC8-C7F6C9ECC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558777-8658-3F4B-BC61-0C49C38D0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246609D-DEB9-ED43-B068-7EFB25A2F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Der Vogel verabschiedete sich und </a:t>
            </a:r>
          </a:p>
          <a:p>
            <a:pPr>
              <a:buNone/>
            </a:pPr>
            <a:r>
              <a:rPr lang="de-DE" dirty="0"/>
              <a:t>flatterte davon.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AA0E9A-E661-504B-98BF-2EEB27B77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 err="1"/>
              <a:t>Vogelgeflatter</a:t>
            </a:r>
            <a:endParaRPr lang="de-DE" i="1" dirty="0"/>
          </a:p>
          <a:p>
            <a:pPr marL="0" indent="0">
              <a:buNone/>
            </a:pPr>
            <a:r>
              <a:rPr lang="de-DE" sz="2500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6A7F1B-5300-9341-B7CA-7EE05B9D7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050" y="1904341"/>
            <a:ext cx="1774760" cy="177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55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de-DE" sz="2800" i="1" dirty="0" err="1"/>
              <a:t>Vogelgeflatter</a:t>
            </a:r>
            <a:r>
              <a:rPr lang="de-DE" sz="2800" i="1" dirty="0"/>
              <a:t> mit einem Handtuch vor dem Mikrofon</a:t>
            </a:r>
          </a:p>
        </p:txBody>
      </p:sp>
      <p:pic>
        <p:nvPicPr>
          <p:cNvPr id="6" name="Inhaltsplatzhalter 5" descr="DSC_0834_bear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6814853" cy="4525963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5D4DBD-60A6-FC47-8479-BF739C465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98AC8A8-59B7-7444-9CBA-8A650037F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00A5691-CF70-ED45-93A5-61E43C92A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88" y="2590344"/>
            <a:ext cx="1774760" cy="177476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Die Maus kletterte in das Nest aus Stroh</a:t>
            </a:r>
          </a:p>
          <a:p>
            <a:pPr>
              <a:buNone/>
            </a:pPr>
            <a:r>
              <a:rPr lang="de-DE" dirty="0"/>
              <a:t>und trockenen Blättern.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C0DF40-35FC-0D4D-9702-24FF7703DF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Bewegung im Nest</a:t>
            </a:r>
          </a:p>
          <a:p>
            <a:pPr marL="0" indent="0">
              <a:buNone/>
            </a:pPr>
            <a:r>
              <a:rPr lang="de-DE" sz="2500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98570C5-9336-0F4A-9F5B-811A530B87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88" y="2095724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88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Es ist noch gar nicht lange her, </a:t>
            </a:r>
          </a:p>
          <a:p>
            <a:pPr>
              <a:buNone/>
            </a:pPr>
            <a:r>
              <a:rPr lang="de-DE" dirty="0"/>
              <a:t>da wohnte eine Maus in einer Höhle.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6EA0CCD-16B2-5242-BD14-A18C316F1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de-DE" sz="2800" i="1" dirty="0"/>
              <a:t>Leises Tippeln auf einer zusammen geknautschten Tüte</a:t>
            </a:r>
          </a:p>
        </p:txBody>
      </p:sp>
      <p:pic>
        <p:nvPicPr>
          <p:cNvPr id="8" name="Inhaltsplatzhalter 7" descr="DSC_0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351309"/>
            <a:ext cx="6814371" cy="4525963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39E1C78-9EA0-8E4A-B1E5-A58BEC5CCC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D8552C8-DFCC-A840-9EF5-C08AFE40B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8AAA2B0-6D13-1947-9E55-0DB633E33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859272"/>
            <a:ext cx="1234076" cy="123407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Aber in der Nacht hörte die Maus plötzlich</a:t>
            </a:r>
          </a:p>
          <a:p>
            <a:pPr>
              <a:buNone/>
            </a:pPr>
            <a:r>
              <a:rPr lang="de-DE" dirty="0"/>
              <a:t>ganz merkwürdige Geräusche.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4AABB7-37AD-A347-B97E-63EB94310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17FB9E5C-0F3C-EE4E-A4F3-6044019C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C5FC4B00-81A6-5643-8D8E-FF1BEDE44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15" name="Inhaltsplatzhalter 2">
            <a:extLst>
              <a:ext uri="{FF2B5EF4-FFF2-40B4-BE49-F238E27FC236}">
                <a16:creationId xmlns:a16="http://schemas.microsoft.com/office/drawing/2014/main" id="{E6EF4B66-F206-7B44-AFFB-11F05337CBEA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de-DE"/>
          </a:p>
          <a:p>
            <a:pPr>
              <a:buFont typeface="Arial" pitchFamily="34" charset="0"/>
              <a:buNone/>
            </a:pPr>
            <a:endParaRPr lang="de-DE"/>
          </a:p>
          <a:p>
            <a:pPr marL="0" indent="0">
              <a:buFont typeface="Arial" pitchFamily="34" charset="0"/>
              <a:buNone/>
            </a:pPr>
            <a:r>
              <a:rPr lang="de-DE" i="1"/>
              <a:t>Geräusche von Waldtieren: </a:t>
            </a:r>
          </a:p>
          <a:p>
            <a:pPr marL="0" indent="0">
              <a:buFont typeface="Arial" pitchFamily="34" charset="0"/>
              <a:buNone/>
            </a:pPr>
            <a:r>
              <a:rPr lang="de-DE" sz="2500" i="1"/>
              <a:t>Grunzen, Schu-hu, Mäusepiepsen,</a:t>
            </a:r>
            <a:br>
              <a:rPr lang="de-DE" sz="2500" i="1"/>
            </a:br>
            <a:r>
              <a:rPr lang="de-DE" sz="2500" i="1"/>
              <a:t>Vogelgezwitscher durcheinander </a:t>
            </a:r>
            <a:endParaRPr lang="de-FR" sz="250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3DF9BF-F2C4-684E-BE98-5517FEA94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CADF76B-B344-E343-B15C-15091B8A4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8E7732B-1096-3C43-B7C4-A1373E2CE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69277FAB-D39D-9141-9090-6BC5A26807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97" y="3284984"/>
            <a:ext cx="908720" cy="90872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D88BB0BE-3A2C-7644-911E-C8D73BCE3C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90" y="2708920"/>
            <a:ext cx="1147109" cy="114710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0AE0FA5E-AE7D-974B-B2F7-43C9C08248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2934071"/>
            <a:ext cx="1143001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16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Die Maus bekam Angst.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DBECCD-C101-824F-8F83-71BCEAB4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Sie fühlte sich richtig einsam </a:t>
            </a:r>
          </a:p>
          <a:p>
            <a:pPr>
              <a:buNone/>
            </a:pPr>
            <a:r>
              <a:rPr lang="de-DE" dirty="0"/>
              <a:t>und dachte an ihre Geschwister.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A7A4C8-DA04-B742-B39A-EB571129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Mit einem großen Satz hüpfte sie aus dem Nest.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23CF32-228E-6040-8D61-F56DAB5A4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Sprung aus dem Nest</a:t>
            </a:r>
          </a:p>
          <a:p>
            <a:pPr marL="0" indent="0">
              <a:buNone/>
            </a:pPr>
            <a:r>
              <a:rPr lang="de-DE" sz="2500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6EC967E-D70F-D643-BB00-CC8343954A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88" y="2095724"/>
            <a:ext cx="1405284" cy="14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541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>
            <a:noAutofit/>
          </a:bodyPr>
          <a:lstStyle/>
          <a:p>
            <a:r>
              <a:rPr lang="de-DE" sz="2800" i="1" dirty="0"/>
              <a:t>Mit einer flachen Hand leicht auf eine Tüte schlagen</a:t>
            </a:r>
          </a:p>
        </p:txBody>
      </p:sp>
      <p:pic>
        <p:nvPicPr>
          <p:cNvPr id="5" name="Inhaltsplatzhalter 4" descr="DSC_08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6512" y="1916832"/>
            <a:ext cx="4644008" cy="3024336"/>
          </a:xfrm>
        </p:spPr>
      </p:pic>
      <p:pic>
        <p:nvPicPr>
          <p:cNvPr id="6" name="Grafik 5" descr="DSC_0836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916832"/>
            <a:ext cx="4572000" cy="302433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4E04B41-F0A3-2745-821F-64B446CB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F7981F7-4D27-7D45-B718-109038C12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78990C-A44C-0742-A00D-9EAC0624A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74" y="2891230"/>
            <a:ext cx="1185842" cy="118584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So schnell sie konnte, rannte sie zurück</a:t>
            </a:r>
          </a:p>
          <a:p>
            <a:pPr>
              <a:buNone/>
            </a:pPr>
            <a:r>
              <a:rPr lang="de-DE" dirty="0"/>
              <a:t>zu ihrer Familie.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1DCC10C-1BC1-824F-84D0-E1F7379EA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  <a:endParaRPr lang="de-DE" b="1" dirty="0">
              <a:solidFill>
                <a:srgbClr val="006666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 marL="0" indent="0">
              <a:buNone/>
            </a:pPr>
            <a:r>
              <a:rPr lang="de-DE" i="1" dirty="0"/>
              <a:t>Maus rennt nach Hause</a:t>
            </a:r>
          </a:p>
          <a:p>
            <a:pPr marL="0" indent="0">
              <a:buNone/>
            </a:pPr>
            <a:r>
              <a:rPr lang="de-DE" sz="2500" dirty="0"/>
              <a:t>(siehe nächste Seite)</a:t>
            </a:r>
            <a:endParaRPr lang="de-FR" sz="25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F63910-93AA-1F47-90F3-9E30FCBDF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FC0556-76E5-0D42-B924-2D2600E7B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9BAA3F8-25BF-F14B-AEC5-DD6C35782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51" y="2064194"/>
            <a:ext cx="1389009" cy="138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02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Doch die Maus war unglücklich. </a:t>
            </a:r>
          </a:p>
          <a:p>
            <a:pPr>
              <a:buNone/>
            </a:pPr>
            <a:r>
              <a:rPr lang="de-DE" dirty="0"/>
              <a:t>Denn sie hatte ganz viele Geschwister.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3C290B1-AE94-FB4E-B329-010FF5A44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i="1" dirty="0"/>
              <a:t>Mit Fingern auf einer flach gezogenen Tüte tippeln</a:t>
            </a:r>
            <a:br>
              <a:rPr lang="de-DE" sz="2800" i="1" dirty="0"/>
            </a:br>
            <a:endParaRPr lang="de-DE" sz="2800" i="1" dirty="0"/>
          </a:p>
        </p:txBody>
      </p:sp>
      <p:pic>
        <p:nvPicPr>
          <p:cNvPr id="4" name="Inhaltsplatzhalter 3" descr="DSC_08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82118" y="1340768"/>
            <a:ext cx="6830242" cy="4536504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9A75D81-AB89-6F42-8BD2-82FA7542E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53C338E-499D-8F4C-BF6B-3AB22593B8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1DB4CCF-4C1E-C046-A7E9-C4A003CFD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34495"/>
            <a:ext cx="1389009" cy="138900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Ihre Geschwister erwarteten sie schon mit </a:t>
            </a:r>
          </a:p>
          <a:p>
            <a:pPr>
              <a:buNone/>
            </a:pPr>
            <a:r>
              <a:rPr lang="de-DE" dirty="0"/>
              <a:t>großer Freude.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3049C58-9575-BC42-895B-3DD376680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>
                <a:solidFill>
                  <a:srgbClr val="006666"/>
                </a:solidFill>
              </a:rPr>
              <a:t>Mäusepiepen:</a:t>
            </a:r>
          </a:p>
          <a:p>
            <a:pPr>
              <a:buNone/>
            </a:pPr>
            <a:r>
              <a:rPr lang="de-DE" dirty="0"/>
              <a:t>Piep, Piep, Piep, Piep!</a:t>
            </a:r>
          </a:p>
          <a:p>
            <a:pPr>
              <a:buNone/>
            </a:pPr>
            <a:r>
              <a:rPr lang="de-DE" dirty="0"/>
              <a:t>Hurra, Hurra!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52F03F-30C5-FA4D-82AD-D6763E999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D531D03-139E-A446-85A9-3D9C20068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23746EF-65B7-7A46-B2CF-FF3129AAD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6D58680-8A8A-1242-A0C0-35DB82C03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0ADFD79-14C5-7E4E-B84B-80E4EF024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47" y="3078086"/>
            <a:ext cx="1143001" cy="11430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8AB4FF-4EA5-F347-A5B8-D77D7391AE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375" y="2636912"/>
            <a:ext cx="1328001" cy="132800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Die Maus war froh, wieder zuhause zu sein</a:t>
            </a:r>
          </a:p>
          <a:p>
            <a:pPr>
              <a:buNone/>
            </a:pPr>
            <a:r>
              <a:rPr lang="de-DE" dirty="0"/>
              <a:t>und verspeiste ein großes Stück Mäusespeck.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B6803BF-F9D9-FC43-9B72-FBC65F5B2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 err="1"/>
              <a:t>Schmatzgeräusche</a:t>
            </a:r>
            <a:endParaRPr lang="de-DE" i="1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45C51B2-E7DB-F242-9F68-29147DFCF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1F2F20F-D7F5-A443-8E44-E1457554E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914E4BC-FFEE-4E48-8C9A-650703F2B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579" y="2158832"/>
            <a:ext cx="1416122" cy="1416122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Ich will nie wieder weglaufen. </a:t>
            </a:r>
          </a:p>
          <a:p>
            <a:pPr>
              <a:buNone/>
            </a:pPr>
            <a:r>
              <a:rPr lang="de-DE" dirty="0"/>
              <a:t>Zuhause ist es doch am schönsten!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F8276B8-A9EA-7D44-9F59-F464BB7F9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C24DD7E-BED6-7341-AE3F-BBB532979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E740AC1-23E6-324E-9507-BCDA3C3B3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75245"/>
            <a:ext cx="8229600" cy="495801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i="1" dirty="0">
              <a:solidFill>
                <a:srgbClr val="006666"/>
              </a:solidFill>
            </a:endParaRPr>
          </a:p>
          <a:p>
            <a:pPr>
              <a:buNone/>
            </a:pPr>
            <a:r>
              <a:rPr lang="de-DE" sz="3300" i="1" dirty="0">
                <a:solidFill>
                  <a:srgbClr val="006666"/>
                </a:solidFill>
              </a:rPr>
              <a:t>(singen) </a:t>
            </a:r>
            <a:r>
              <a:rPr lang="de-DE" sz="3300" dirty="0"/>
              <a:t>Mäuschen klein, </a:t>
            </a:r>
          </a:p>
          <a:p>
            <a:pPr>
              <a:buNone/>
            </a:pPr>
            <a:r>
              <a:rPr lang="de-DE" sz="3300" dirty="0"/>
              <a:t>ging allein in die weite Welt hinein. </a:t>
            </a:r>
          </a:p>
          <a:p>
            <a:pPr>
              <a:buNone/>
            </a:pPr>
            <a:r>
              <a:rPr lang="de-DE" sz="3300" dirty="0"/>
              <a:t>Mit viel Mut, steht ihr gut, </a:t>
            </a:r>
          </a:p>
          <a:p>
            <a:pPr>
              <a:buNone/>
            </a:pPr>
            <a:r>
              <a:rPr lang="de-DE" sz="3300" dirty="0"/>
              <a:t>läuft sie wohlgemut. </a:t>
            </a:r>
          </a:p>
          <a:p>
            <a:pPr>
              <a:buNone/>
            </a:pPr>
            <a:r>
              <a:rPr lang="de-DE" sz="3300" dirty="0"/>
              <a:t>Aber Mäuschen weinet sehr, </a:t>
            </a:r>
          </a:p>
          <a:p>
            <a:pPr>
              <a:buNone/>
            </a:pPr>
            <a:r>
              <a:rPr lang="de-DE" sz="3300" dirty="0"/>
              <a:t>hat nun keine Geschwister mehr. </a:t>
            </a:r>
          </a:p>
          <a:p>
            <a:pPr>
              <a:buNone/>
            </a:pPr>
            <a:r>
              <a:rPr lang="de-DE" sz="3300" dirty="0"/>
              <a:t>Da besinnt sich die Maus, </a:t>
            </a:r>
          </a:p>
          <a:p>
            <a:pPr>
              <a:buNone/>
            </a:pPr>
            <a:r>
              <a:rPr lang="de-DE" sz="3300" dirty="0"/>
              <a:t>eilt geschwind nach Haus.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5609A28-1B41-3640-AE39-ACB6D9E2C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015" y="4293096"/>
            <a:ext cx="1359305" cy="19366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8F36A0-59F3-D64B-8186-D1602481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801743" y="4350658"/>
            <a:ext cx="1366154" cy="19563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6FFA71-6328-D64A-9DA6-1EB4EFD02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4ED2DD7-CE49-BD4C-91DD-22E9AC1E84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6688158-18BC-1B41-AF40-29868B2F7D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204" y="2786558"/>
            <a:ext cx="1389008" cy="1389008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B11B06-C4CC-DD4C-91AA-C0EE26CABFF8}"/>
              </a:ext>
            </a:extLst>
          </p:cNvPr>
          <p:cNvSpPr/>
          <p:nvPr/>
        </p:nvSpPr>
        <p:spPr>
          <a:xfrm>
            <a:off x="580407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AAE7CF-3018-0844-8103-CC64B6E6965C}"/>
              </a:ext>
            </a:extLst>
          </p:cNvPr>
          <p:cNvSpPr/>
          <p:nvPr/>
        </p:nvSpPr>
        <p:spPr>
          <a:xfrm>
            <a:off x="256011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A04883-50FC-BF4C-986F-9906697EA0EF}"/>
              </a:ext>
            </a:extLst>
          </p:cNvPr>
          <p:cNvSpPr/>
          <p:nvPr/>
        </p:nvSpPr>
        <p:spPr>
          <a:xfrm>
            <a:off x="453983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70765C-E3B0-2D4B-9FCD-3489740B2AD5}"/>
              </a:ext>
            </a:extLst>
          </p:cNvPr>
          <p:cNvSpPr/>
          <p:nvPr/>
        </p:nvSpPr>
        <p:spPr>
          <a:xfrm>
            <a:off x="6516216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E156EC-475D-BF4B-8033-CFC0F7266479}"/>
              </a:ext>
            </a:extLst>
          </p:cNvPr>
          <p:cNvSpPr/>
          <p:nvPr/>
        </p:nvSpPr>
        <p:spPr>
          <a:xfrm>
            <a:off x="580407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727FF-B89C-6F4F-84A7-1E8C4247EDD3}"/>
              </a:ext>
            </a:extLst>
          </p:cNvPr>
          <p:cNvSpPr/>
          <p:nvPr/>
        </p:nvSpPr>
        <p:spPr>
          <a:xfrm>
            <a:off x="256011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3919E9-2E55-5D41-973E-01E1F2E51772}"/>
              </a:ext>
            </a:extLst>
          </p:cNvPr>
          <p:cNvSpPr/>
          <p:nvPr/>
        </p:nvSpPr>
        <p:spPr>
          <a:xfrm>
            <a:off x="453983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475066-E366-0A4A-8DE3-74A21D4A6817}"/>
              </a:ext>
            </a:extLst>
          </p:cNvPr>
          <p:cNvSpPr/>
          <p:nvPr/>
        </p:nvSpPr>
        <p:spPr>
          <a:xfrm>
            <a:off x="6516216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B3B1FD1F-226A-3A46-AD6B-D9D5A7142659}"/>
              </a:ext>
            </a:extLst>
          </p:cNvPr>
          <p:cNvSpPr txBox="1">
            <a:spLocks/>
          </p:cNvSpPr>
          <p:nvPr/>
        </p:nvSpPr>
        <p:spPr>
          <a:xfrm rot="16200000">
            <a:off x="71787" y="128799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940815"/>
                </a:solidFill>
              </a:rPr>
              <a:t>Erzählerkind 1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6EEA2918-BE93-6545-9841-72A2217F7BEA}"/>
              </a:ext>
            </a:extLst>
          </p:cNvPr>
          <p:cNvSpPr txBox="1">
            <a:spLocks/>
          </p:cNvSpPr>
          <p:nvPr/>
        </p:nvSpPr>
        <p:spPr>
          <a:xfrm rot="16200000">
            <a:off x="2051499" y="130582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92D050"/>
                </a:solidFill>
              </a:rPr>
              <a:t>Erzählerkind 2</a:t>
            </a:r>
            <a:endParaRPr lang="de-DE" b="1" dirty="0">
              <a:solidFill>
                <a:srgbClr val="940815"/>
              </a:solidFill>
            </a:endParaRP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B3DE47C4-9635-B448-9CAE-2317AAB57FB2}"/>
              </a:ext>
            </a:extLst>
          </p:cNvPr>
          <p:cNvSpPr txBox="1">
            <a:spLocks/>
          </p:cNvSpPr>
          <p:nvPr/>
        </p:nvSpPr>
        <p:spPr>
          <a:xfrm rot="16200000">
            <a:off x="4095551" y="130582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  <a:endParaRPr lang="de-DE" b="1" dirty="0">
              <a:solidFill>
                <a:srgbClr val="940815"/>
              </a:solidFill>
            </a:endParaRPr>
          </a:p>
        </p:txBody>
      </p:sp>
      <p:pic>
        <p:nvPicPr>
          <p:cNvPr id="33" name="Grafik 32">
            <a:extLst>
              <a:ext uri="{FF2B5EF4-FFF2-40B4-BE49-F238E27FC236}">
                <a16:creationId xmlns:a16="http://schemas.microsoft.com/office/drawing/2014/main" id="{A14C1B12-DB6B-0A4A-8661-7498B0654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6" y="6055049"/>
            <a:ext cx="667776" cy="667776"/>
          </a:xfrm>
          <a:prstGeom prst="rect">
            <a:avLst/>
          </a:prstGeom>
        </p:spPr>
      </p:pic>
      <p:pic>
        <p:nvPicPr>
          <p:cNvPr id="19" name="Grafik 18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3AAD037-F8C5-0F49-9544-FC2718FB5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55" y="711212"/>
            <a:ext cx="827064" cy="28803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16DBE391-44D4-2A4F-BA99-083D1DA2C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03649" y="676672"/>
            <a:ext cx="1600200" cy="1600200"/>
          </a:xfrm>
          <a:prstGeom prst="rect">
            <a:avLst/>
          </a:prstGeom>
        </p:spPr>
      </p:pic>
      <p:sp>
        <p:nvSpPr>
          <p:cNvPr id="21" name="Titel 1">
            <a:extLst>
              <a:ext uri="{FF2B5EF4-FFF2-40B4-BE49-F238E27FC236}">
                <a16:creationId xmlns:a16="http://schemas.microsoft.com/office/drawing/2014/main" id="{CBCDC0BE-AC13-3B42-8AAD-AD1AB7914240}"/>
              </a:ext>
            </a:extLst>
          </p:cNvPr>
          <p:cNvSpPr txBox="1">
            <a:spLocks/>
          </p:cNvSpPr>
          <p:nvPr/>
        </p:nvSpPr>
        <p:spPr>
          <a:xfrm rot="16200000">
            <a:off x="6022476" y="212824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Maus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9B1E51E0-C84C-964A-9DFA-B115ACDD85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7530" y="3527669"/>
            <a:ext cx="1125467" cy="1125467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DB139459-0E96-DE4F-A362-3D0BED470BD2}"/>
              </a:ext>
            </a:extLst>
          </p:cNvPr>
          <p:cNvSpPr txBox="1">
            <a:spLocks/>
          </p:cNvSpPr>
          <p:nvPr/>
        </p:nvSpPr>
        <p:spPr>
          <a:xfrm rot="16200000">
            <a:off x="71786" y="505318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Stampfen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9FDEAF95-D1BD-6C4B-BD42-E47871FA2C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6049" y="3645024"/>
            <a:ext cx="1138436" cy="1138436"/>
          </a:xfrm>
          <a:prstGeom prst="rect">
            <a:avLst/>
          </a:prstGeom>
        </p:spPr>
      </p:pic>
      <p:sp>
        <p:nvSpPr>
          <p:cNvPr id="34" name="Titel 1">
            <a:extLst>
              <a:ext uri="{FF2B5EF4-FFF2-40B4-BE49-F238E27FC236}">
                <a16:creationId xmlns:a16="http://schemas.microsoft.com/office/drawing/2014/main" id="{23DB854A-FEA5-D445-BD2A-30E0531BFCC9}"/>
              </a:ext>
            </a:extLst>
          </p:cNvPr>
          <p:cNvSpPr txBox="1">
            <a:spLocks/>
          </p:cNvSpPr>
          <p:nvPr/>
        </p:nvSpPr>
        <p:spPr>
          <a:xfrm rot="16200000">
            <a:off x="2048171" y="5053187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Türknall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5" name="Inhaltsplatzhalter 8" descr="Ein Bild, das Person, Schlittschuhlaufen, Rollschuhlaufen, Fuß enthält.&#10;&#10;Automatisch generierte Beschreibung">
            <a:extLst>
              <a:ext uri="{FF2B5EF4-FFF2-40B4-BE49-F238E27FC236}">
                <a16:creationId xmlns:a16="http://schemas.microsoft.com/office/drawing/2014/main" id="{F5D2EE2F-7543-E14E-B88A-D900F9D41E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867794" y="3004716"/>
            <a:ext cx="1313604" cy="1983240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E881CDC5-1C5F-1149-9D3F-CFBB87F78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4207" y="5445225"/>
            <a:ext cx="721469" cy="721469"/>
          </a:xfrm>
          <a:prstGeom prst="rect">
            <a:avLst/>
          </a:prstGeom>
        </p:spPr>
      </p:pic>
      <p:sp>
        <p:nvSpPr>
          <p:cNvPr id="37" name="Titel 1">
            <a:extLst>
              <a:ext uri="{FF2B5EF4-FFF2-40B4-BE49-F238E27FC236}">
                <a16:creationId xmlns:a16="http://schemas.microsoft.com/office/drawing/2014/main" id="{05ED329E-40C3-FB41-A618-17D49E48086A}"/>
              </a:ext>
            </a:extLst>
          </p:cNvPr>
          <p:cNvSpPr txBox="1">
            <a:spLocks/>
          </p:cNvSpPr>
          <p:nvPr/>
        </p:nvSpPr>
        <p:spPr>
          <a:xfrm rot="16200000">
            <a:off x="3440011" y="3396079"/>
            <a:ext cx="3541174" cy="1997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2800" b="1" dirty="0">
                <a:solidFill>
                  <a:schemeClr val="bg1">
                    <a:lumMod val="50000"/>
                  </a:schemeClr>
                </a:solidFill>
              </a:rPr>
              <a:t>Auto-</a:t>
            </a:r>
            <a:br>
              <a:rPr lang="de-DE" sz="28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800" b="1" dirty="0" err="1">
                <a:solidFill>
                  <a:schemeClr val="bg1">
                    <a:lumMod val="50000"/>
                  </a:schemeClr>
                </a:solidFill>
              </a:rPr>
              <a:t>geräusche</a:t>
            </a:r>
            <a:endParaRPr lang="de-DE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5777670-312F-764C-86A6-D5A2DC6471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60778" y="3789041"/>
            <a:ext cx="1389009" cy="1389009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53C07B76-1630-4142-A94D-A08AFDEAC5EC}"/>
              </a:ext>
            </a:extLst>
          </p:cNvPr>
          <p:cNvSpPr txBox="1">
            <a:spLocks/>
          </p:cNvSpPr>
          <p:nvPr/>
        </p:nvSpPr>
        <p:spPr>
          <a:xfrm rot="16200000">
            <a:off x="5369667" y="4448522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Maus rennt weg</a:t>
            </a:r>
          </a:p>
        </p:txBody>
      </p:sp>
      <p:pic>
        <p:nvPicPr>
          <p:cNvPr id="40" name="Grafik 39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16492A51-6B29-2B4E-8C1E-B0C0E082D1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7173169" y="4703680"/>
            <a:ext cx="1207635" cy="18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1055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DB11B06-C4CC-DD4C-91AA-C0EE26CABFF8}"/>
              </a:ext>
            </a:extLst>
          </p:cNvPr>
          <p:cNvSpPr/>
          <p:nvPr/>
        </p:nvSpPr>
        <p:spPr>
          <a:xfrm>
            <a:off x="580407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FAAE7CF-3018-0844-8103-CC64B6E6965C}"/>
              </a:ext>
            </a:extLst>
          </p:cNvPr>
          <p:cNvSpPr/>
          <p:nvPr/>
        </p:nvSpPr>
        <p:spPr>
          <a:xfrm>
            <a:off x="2560119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A04883-50FC-BF4C-986F-9906697EA0EF}"/>
              </a:ext>
            </a:extLst>
          </p:cNvPr>
          <p:cNvSpPr/>
          <p:nvPr/>
        </p:nvSpPr>
        <p:spPr>
          <a:xfrm>
            <a:off x="4539831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470765C-E3B0-2D4B-9FCD-3489740B2AD5}"/>
              </a:ext>
            </a:extLst>
          </p:cNvPr>
          <p:cNvSpPr/>
          <p:nvPr/>
        </p:nvSpPr>
        <p:spPr>
          <a:xfrm>
            <a:off x="6516216" y="432048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DE156EC-475D-BF4B-8033-CFC0F7266479}"/>
              </a:ext>
            </a:extLst>
          </p:cNvPr>
          <p:cNvSpPr/>
          <p:nvPr/>
        </p:nvSpPr>
        <p:spPr>
          <a:xfrm>
            <a:off x="580407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006727FF-B89C-6F4F-84A7-1E8C4247EDD3}"/>
              </a:ext>
            </a:extLst>
          </p:cNvPr>
          <p:cNvSpPr/>
          <p:nvPr/>
        </p:nvSpPr>
        <p:spPr>
          <a:xfrm>
            <a:off x="2560119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03919E9-2E55-5D41-973E-01E1F2E51772}"/>
              </a:ext>
            </a:extLst>
          </p:cNvPr>
          <p:cNvSpPr/>
          <p:nvPr/>
        </p:nvSpPr>
        <p:spPr>
          <a:xfrm>
            <a:off x="4539831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23475066-E366-0A4A-8DE3-74A21D4A6817}"/>
              </a:ext>
            </a:extLst>
          </p:cNvPr>
          <p:cNvSpPr/>
          <p:nvPr/>
        </p:nvSpPr>
        <p:spPr>
          <a:xfrm>
            <a:off x="6516216" y="3429000"/>
            <a:ext cx="1979712" cy="29969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FR"/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60E82C30-A69A-9941-99B3-BB3F6B3AD949}"/>
              </a:ext>
            </a:extLst>
          </p:cNvPr>
          <p:cNvSpPr txBox="1">
            <a:spLocks/>
          </p:cNvSpPr>
          <p:nvPr/>
        </p:nvSpPr>
        <p:spPr>
          <a:xfrm rot="16200000">
            <a:off x="3612354" y="4451538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Mäusetrippeln</a:t>
            </a:r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0F315DF6-6BCA-7744-87A0-F2E83DCB8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00335" y="3517686"/>
            <a:ext cx="1514530" cy="1514530"/>
          </a:xfrm>
          <a:prstGeom prst="rect">
            <a:avLst/>
          </a:prstGeom>
        </p:spPr>
      </p:pic>
      <p:pic>
        <p:nvPicPr>
          <p:cNvPr id="47" name="Grafik 46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1A8068F6-FCFD-EB43-B4FE-8798284F6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5419010" y="4584784"/>
            <a:ext cx="1207635" cy="1811630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ABC12394-84AC-F44F-99FF-7DBF0A384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16" y="6055049"/>
            <a:ext cx="667776" cy="667776"/>
          </a:xfrm>
          <a:prstGeom prst="rect">
            <a:avLst/>
          </a:prstGeom>
        </p:spPr>
      </p:pic>
      <p:pic>
        <p:nvPicPr>
          <p:cNvPr id="26" name="Grafik 2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188E6584-1A55-6544-B1DF-B0294314CA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4155" y="711212"/>
            <a:ext cx="827064" cy="288032"/>
          </a:xfrm>
          <a:prstGeom prst="rect">
            <a:avLst/>
          </a:prstGeom>
        </p:spPr>
      </p:pic>
      <p:sp>
        <p:nvSpPr>
          <p:cNvPr id="27" name="Titel 1">
            <a:extLst>
              <a:ext uri="{FF2B5EF4-FFF2-40B4-BE49-F238E27FC236}">
                <a16:creationId xmlns:a16="http://schemas.microsoft.com/office/drawing/2014/main" id="{35647D0F-299D-774E-AAA1-856F05B91DB3}"/>
              </a:ext>
            </a:extLst>
          </p:cNvPr>
          <p:cNvSpPr txBox="1">
            <a:spLocks/>
          </p:cNvSpPr>
          <p:nvPr/>
        </p:nvSpPr>
        <p:spPr>
          <a:xfrm rot="16200000">
            <a:off x="-579210" y="148341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Windgeräusche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3E18486B-683E-204C-B6C5-D9F389890E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7999">
            <a:off x="961578" y="439733"/>
            <a:ext cx="1716224" cy="1716224"/>
          </a:xfrm>
          <a:prstGeom prst="rect">
            <a:avLst/>
          </a:prstGeom>
        </p:spPr>
      </p:pic>
      <p:pic>
        <p:nvPicPr>
          <p:cNvPr id="29" name="Grafik 28" descr="Ein Bild, das Wein, Container, sitzend, drinnen enthält.&#10;&#10;Automatisch generierte Beschreibung">
            <a:extLst>
              <a:ext uri="{FF2B5EF4-FFF2-40B4-BE49-F238E27FC236}">
                <a16:creationId xmlns:a16="http://schemas.microsoft.com/office/drawing/2014/main" id="{4F1D7DC4-08B8-3048-B411-CEA1766E7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0790" y="1913579"/>
            <a:ext cx="441642" cy="1162215"/>
          </a:xfrm>
          <a:prstGeom prst="rect">
            <a:avLst/>
          </a:prstGeom>
        </p:spPr>
      </p:pic>
      <p:pic>
        <p:nvPicPr>
          <p:cNvPr id="32" name="Grafik 31" descr="Ein Bild, das Musik, drinnen, Trommel enthält.&#10;&#10;Automatisch generierte Beschreibung">
            <a:extLst>
              <a:ext uri="{FF2B5EF4-FFF2-40B4-BE49-F238E27FC236}">
                <a16:creationId xmlns:a16="http://schemas.microsoft.com/office/drawing/2014/main" id="{DF34548B-A803-4F47-85D7-253D23B88B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80121" y="1842389"/>
            <a:ext cx="1557222" cy="1273200"/>
          </a:xfrm>
          <a:prstGeom prst="rect">
            <a:avLst/>
          </a:prstGeom>
        </p:spPr>
      </p:pic>
      <p:sp>
        <p:nvSpPr>
          <p:cNvPr id="33" name="Titel 1">
            <a:extLst>
              <a:ext uri="{FF2B5EF4-FFF2-40B4-BE49-F238E27FC236}">
                <a16:creationId xmlns:a16="http://schemas.microsoft.com/office/drawing/2014/main" id="{5FE71E7C-4542-5B40-8ACA-F72A5CEE126C}"/>
              </a:ext>
            </a:extLst>
          </p:cNvPr>
          <p:cNvSpPr txBox="1">
            <a:spLocks/>
          </p:cNvSpPr>
          <p:nvPr/>
        </p:nvSpPr>
        <p:spPr>
          <a:xfrm rot="16200000">
            <a:off x="1440803" y="1524794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Windgeräusche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2BDCC68E-253F-5F41-AFA7-F797F6FFD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57999">
            <a:off x="2941560" y="369582"/>
            <a:ext cx="1716224" cy="1716224"/>
          </a:xfrm>
          <a:prstGeom prst="rect">
            <a:avLst/>
          </a:prstGeom>
        </p:spPr>
      </p:pic>
      <p:sp>
        <p:nvSpPr>
          <p:cNvPr id="38" name="Titel 1">
            <a:extLst>
              <a:ext uri="{FF2B5EF4-FFF2-40B4-BE49-F238E27FC236}">
                <a16:creationId xmlns:a16="http://schemas.microsoft.com/office/drawing/2014/main" id="{20F7CAB6-2582-BF49-9F5A-F502AC3A8A6C}"/>
              </a:ext>
            </a:extLst>
          </p:cNvPr>
          <p:cNvSpPr txBox="1">
            <a:spLocks/>
          </p:cNvSpPr>
          <p:nvPr/>
        </p:nvSpPr>
        <p:spPr>
          <a:xfrm rot="16200000">
            <a:off x="3471316" y="1508210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 err="1">
                <a:solidFill>
                  <a:schemeClr val="bg1">
                    <a:lumMod val="50000"/>
                  </a:schemeClr>
                </a:solidFill>
              </a:rPr>
              <a:t>Vogelgeflatter</a:t>
            </a:r>
            <a:endParaRPr lang="de-DE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9" name="Grafik 38" descr="Ein Bild, das Text, Umschlag enthält.&#10;&#10;Automatisch generierte Beschreibung">
            <a:extLst>
              <a:ext uri="{FF2B5EF4-FFF2-40B4-BE49-F238E27FC236}">
                <a16:creationId xmlns:a16="http://schemas.microsoft.com/office/drawing/2014/main" id="{32B0CBE9-B8F8-B547-BA48-A644D7AAE1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44940" y="1616865"/>
            <a:ext cx="1877006" cy="1524909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BDFD4A53-89D2-F243-9C1A-4D4545204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077">
            <a:off x="4904974" y="148963"/>
            <a:ext cx="1774760" cy="1774760"/>
          </a:xfrm>
          <a:prstGeom prst="rect">
            <a:avLst/>
          </a:prstGeom>
        </p:spPr>
      </p:pic>
      <p:sp>
        <p:nvSpPr>
          <p:cNvPr id="41" name="Titel 1">
            <a:extLst>
              <a:ext uri="{FF2B5EF4-FFF2-40B4-BE49-F238E27FC236}">
                <a16:creationId xmlns:a16="http://schemas.microsoft.com/office/drawing/2014/main" id="{8FEAE6A5-0175-E04D-A462-1B1ECAA401B5}"/>
              </a:ext>
            </a:extLst>
          </p:cNvPr>
          <p:cNvSpPr txBox="1">
            <a:spLocks/>
          </p:cNvSpPr>
          <p:nvPr/>
        </p:nvSpPr>
        <p:spPr>
          <a:xfrm rot="16200000">
            <a:off x="6049847" y="1063515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Vogel </a:t>
            </a:r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9F961EDE-56B9-914A-9C11-0F1B3CB34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82077">
            <a:off x="6584726" y="352271"/>
            <a:ext cx="1774760" cy="177476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3226CD5-EA45-F54C-814D-32E498B58C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975" y="3813995"/>
            <a:ext cx="1234076" cy="1234076"/>
          </a:xfrm>
          <a:prstGeom prst="rect">
            <a:avLst/>
          </a:prstGeom>
        </p:spPr>
      </p:pic>
      <p:sp>
        <p:nvSpPr>
          <p:cNvPr id="44" name="Titel 1">
            <a:extLst>
              <a:ext uri="{FF2B5EF4-FFF2-40B4-BE49-F238E27FC236}">
                <a16:creationId xmlns:a16="http://schemas.microsoft.com/office/drawing/2014/main" id="{4AB4C42D-4550-7E42-8704-B007F3F109CB}"/>
              </a:ext>
            </a:extLst>
          </p:cNvPr>
          <p:cNvSpPr txBox="1">
            <a:spLocks/>
          </p:cNvSpPr>
          <p:nvPr/>
        </p:nvSpPr>
        <p:spPr>
          <a:xfrm rot="16200000">
            <a:off x="-610873" y="4693146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Bewegung im Nest</a:t>
            </a:r>
          </a:p>
        </p:txBody>
      </p:sp>
      <p:pic>
        <p:nvPicPr>
          <p:cNvPr id="45" name="Grafik 44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5E209087-C612-3C48-9814-099D559E2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1195783" y="4826392"/>
            <a:ext cx="1207635" cy="1811630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02E44993-4BD5-574E-8EFC-2A12AB449A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533" y="3728391"/>
            <a:ext cx="1405284" cy="1405284"/>
          </a:xfrm>
          <a:prstGeom prst="rect">
            <a:avLst/>
          </a:prstGeom>
        </p:spPr>
      </p:pic>
      <p:sp>
        <p:nvSpPr>
          <p:cNvPr id="55" name="Titel 1">
            <a:extLst>
              <a:ext uri="{FF2B5EF4-FFF2-40B4-BE49-F238E27FC236}">
                <a16:creationId xmlns:a16="http://schemas.microsoft.com/office/drawing/2014/main" id="{837CEB71-7A4D-8B4F-8C3C-79D53F7F17E7}"/>
              </a:ext>
            </a:extLst>
          </p:cNvPr>
          <p:cNvSpPr txBox="1">
            <a:spLocks/>
          </p:cNvSpPr>
          <p:nvPr/>
        </p:nvSpPr>
        <p:spPr>
          <a:xfrm rot="16200000">
            <a:off x="1406073" y="4676513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Sprung aus Nest</a:t>
            </a:r>
          </a:p>
        </p:txBody>
      </p:sp>
      <p:pic>
        <p:nvPicPr>
          <p:cNvPr id="56" name="Grafik 55" descr="Ein Bild, das Unterhose enthält.&#10;&#10;Automatisch generierte Beschreibung">
            <a:extLst>
              <a:ext uri="{FF2B5EF4-FFF2-40B4-BE49-F238E27FC236}">
                <a16:creationId xmlns:a16="http://schemas.microsoft.com/office/drawing/2014/main" id="{6CEB0D07-FCCC-BE46-997E-2DF2605AD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72153">
            <a:off x="3212729" y="4809759"/>
            <a:ext cx="1207635" cy="1811630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9FB2E792-19DC-9243-873E-0E768564B4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10884" y="3573017"/>
            <a:ext cx="1074878" cy="1074878"/>
          </a:xfrm>
          <a:prstGeom prst="rect">
            <a:avLst/>
          </a:prstGeom>
        </p:spPr>
      </p:pic>
      <p:sp>
        <p:nvSpPr>
          <p:cNvPr id="58" name="Titel 1">
            <a:extLst>
              <a:ext uri="{FF2B5EF4-FFF2-40B4-BE49-F238E27FC236}">
                <a16:creationId xmlns:a16="http://schemas.microsoft.com/office/drawing/2014/main" id="{B85B0F78-D168-8547-995A-A1207EC70449}"/>
              </a:ext>
            </a:extLst>
          </p:cNvPr>
          <p:cNvSpPr txBox="1">
            <a:spLocks/>
          </p:cNvSpPr>
          <p:nvPr/>
        </p:nvSpPr>
        <p:spPr>
          <a:xfrm rot="16200000">
            <a:off x="6044159" y="4549130"/>
            <a:ext cx="2996952" cy="46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Schmatzen</a:t>
            </a:r>
          </a:p>
        </p:txBody>
      </p:sp>
    </p:spTree>
    <p:extLst>
      <p:ext uri="{BB962C8B-B14F-4D97-AF65-F5344CB8AC3E}">
        <p14:creationId xmlns:p14="http://schemas.microsoft.com/office/powerpoint/2010/main" val="643026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FFC000"/>
                </a:solidFill>
              </a:rPr>
              <a:t>Erzählerkind 3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In der Höhle herrschte ein ziemlicher Radau.</a:t>
            </a:r>
          </a:p>
          <a:p>
            <a:pPr>
              <a:buNone/>
            </a:pPr>
            <a:r>
              <a:rPr lang="de-DE" dirty="0"/>
              <a:t>Die Geschwister tobten wild und piepsten</a:t>
            </a:r>
          </a:p>
          <a:p>
            <a:pPr>
              <a:buNone/>
            </a:pPr>
            <a:r>
              <a:rPr lang="de-DE" dirty="0"/>
              <a:t>laut durcheinander.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402B9B6-9F3E-6A4F-954A-FE79BCD82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758667" cy="25056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rgbClr val="006666"/>
                </a:solidFill>
              </a:rPr>
              <a:t>Alle Kinder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>
                <a:solidFill>
                  <a:srgbClr val="006666"/>
                </a:solidFill>
              </a:rPr>
              <a:t>Lautes Mäusepiepen:</a:t>
            </a:r>
            <a:endParaRPr lang="de-DE" dirty="0"/>
          </a:p>
          <a:p>
            <a:pPr>
              <a:buNone/>
            </a:pPr>
            <a:r>
              <a:rPr lang="de-DE" i="1" dirty="0"/>
              <a:t>Piep, Piep, Piep, Piep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20B0042-CA3E-5848-A677-360CF9982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93096"/>
            <a:ext cx="1359305" cy="193666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FCEB8EF-E5AE-AE4B-B05C-F4517C18D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7596">
            <a:off x="4632287" y="4350658"/>
            <a:ext cx="1366154" cy="19563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0CE84E-2AFE-D542-B731-23945E1DE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4A0EEE-5E2E-5E4B-8661-A2C95BCBD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147EEAB-5E55-2745-A1E1-417410D89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447" y="3078086"/>
            <a:ext cx="1143001" cy="11430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011E673-BB55-BA4B-AC35-20D785C5C2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8375" y="2636912"/>
            <a:ext cx="1328001" cy="13280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tx2"/>
                </a:solidFill>
              </a:rPr>
              <a:t>Maus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dirty="0"/>
              <a:t>So ein Krach! </a:t>
            </a:r>
          </a:p>
          <a:p>
            <a:pPr>
              <a:buNone/>
            </a:pPr>
            <a:r>
              <a:rPr lang="de-DE" dirty="0"/>
              <a:t>Das hält doch keiner aus!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471C03-D1F9-E741-9B1E-F15AAE946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248280"/>
            <a:ext cx="1667367" cy="20190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2F4DBCC-5500-AE44-AC54-8424BD843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859272"/>
            <a:ext cx="1864937" cy="13890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458CE7E-FCD9-B94F-8D24-28D4C339A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692896"/>
            <a:ext cx="1600200" cy="1600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b="1" dirty="0">
                <a:solidFill>
                  <a:schemeClr val="bg1">
                    <a:lumMod val="50000"/>
                  </a:schemeClr>
                </a:solidFill>
              </a:rPr>
              <a:t>Geräusch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  <a:p>
            <a:pPr>
              <a:buNone/>
            </a:pPr>
            <a:r>
              <a:rPr lang="de-DE" i="1" dirty="0"/>
              <a:t>Stampfen</a:t>
            </a:r>
          </a:p>
          <a:p>
            <a:pPr>
              <a:buNone/>
            </a:pPr>
            <a:endParaRPr lang="de-DE" dirty="0"/>
          </a:p>
          <a:p>
            <a:pPr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D27BFFC-64C9-D844-9A77-A9C89F396B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58455"/>
            <a:ext cx="1818985" cy="250916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575D8C-59F7-414F-A45C-3DAAFC0AC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064194"/>
            <a:ext cx="2276588" cy="169426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DD29F7-8908-C744-861E-CB9E96E16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49" y="1981721"/>
            <a:ext cx="1735311" cy="173531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Microsoft Macintosh PowerPoint</Application>
  <PresentationFormat>Bildschirmpräsentation (4:3)</PresentationFormat>
  <Paragraphs>266</Paragraphs>
  <Slides>58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3" baseType="lpstr">
      <vt:lpstr>HanziPen SC</vt:lpstr>
      <vt:lpstr>Arial</vt:lpstr>
      <vt:lpstr>Calibri</vt:lpstr>
      <vt:lpstr>Myriad Pro</vt:lpstr>
      <vt:lpstr>Larissa-Design</vt:lpstr>
      <vt:lpstr>Eine Maus zieht aus</vt:lpstr>
      <vt:lpstr>Benötigtes Material </vt:lpstr>
      <vt:lpstr>Alle Kinder </vt:lpstr>
      <vt:lpstr>Erzählerkind 1</vt:lpstr>
      <vt:lpstr>Erzählerkind 2</vt:lpstr>
      <vt:lpstr>Erzählerkind 3</vt:lpstr>
      <vt:lpstr>Alle Kinder </vt:lpstr>
      <vt:lpstr>Maus</vt:lpstr>
      <vt:lpstr>Geräusch</vt:lpstr>
      <vt:lpstr>Maus</vt:lpstr>
      <vt:lpstr>Alle Kinder </vt:lpstr>
      <vt:lpstr>Maus</vt:lpstr>
      <vt:lpstr>Geräusch</vt:lpstr>
      <vt:lpstr>Erzählerkind 1</vt:lpstr>
      <vt:lpstr>Erzählerkind 2</vt:lpstr>
      <vt:lpstr>Geräusch</vt:lpstr>
      <vt:lpstr>Mit mehreren Rollschuhen über verschiedene Oberflächen fahren; ggf. durch Motor-Mundgeräusche ergänzen</vt:lpstr>
      <vt:lpstr>Erzählerkind 3</vt:lpstr>
      <vt:lpstr>Geräusch</vt:lpstr>
      <vt:lpstr>Mit Fingern auf einer flach gezogenen Tüte tippeln </vt:lpstr>
      <vt:lpstr>Erzählerkind 1</vt:lpstr>
      <vt:lpstr>Erzählerkind 2</vt:lpstr>
      <vt:lpstr>Erzählerkind 3</vt:lpstr>
      <vt:lpstr>Alle Kinder </vt:lpstr>
      <vt:lpstr>Alle Kinder </vt:lpstr>
      <vt:lpstr>Erzählerkind 1</vt:lpstr>
      <vt:lpstr>Maus</vt:lpstr>
      <vt:lpstr>Erzählerkind 2</vt:lpstr>
      <vt:lpstr>Geräusch</vt:lpstr>
      <vt:lpstr>Vogelgeflatter mit einem Handtuch vor dem Mikrofon</vt:lpstr>
      <vt:lpstr>Vogel</vt:lpstr>
      <vt:lpstr>Maus</vt:lpstr>
      <vt:lpstr>Vogel</vt:lpstr>
      <vt:lpstr>Maus</vt:lpstr>
      <vt:lpstr>Erzählerkind 3</vt:lpstr>
      <vt:lpstr>Geräusch</vt:lpstr>
      <vt:lpstr>Vogelgeflatter mit einem Handtuch vor dem Mikrofon</vt:lpstr>
      <vt:lpstr>Erzählerkind 1</vt:lpstr>
      <vt:lpstr>Geräusch</vt:lpstr>
      <vt:lpstr>Leises Tippeln auf einer zusammen geknautschten Tüte</vt:lpstr>
      <vt:lpstr>Erzählerkind 2</vt:lpstr>
      <vt:lpstr>Alle Kinder </vt:lpstr>
      <vt:lpstr>Erzählerkind 3</vt:lpstr>
      <vt:lpstr>Erzählerkind 1</vt:lpstr>
      <vt:lpstr>Erzählerkind 2</vt:lpstr>
      <vt:lpstr>Geräusch</vt:lpstr>
      <vt:lpstr>Mit einer flachen Hand leicht auf eine Tüte schlagen</vt:lpstr>
      <vt:lpstr>Erzählerkind 3</vt:lpstr>
      <vt:lpstr>Geräusch</vt:lpstr>
      <vt:lpstr>Mit Fingern auf einer flach gezogenen Tüte tippeln </vt:lpstr>
      <vt:lpstr>Erzählerkind 1</vt:lpstr>
      <vt:lpstr>Alle Kinder </vt:lpstr>
      <vt:lpstr>Erzählerkind 2</vt:lpstr>
      <vt:lpstr>Geräusch</vt:lpstr>
      <vt:lpstr>Maus</vt:lpstr>
      <vt:lpstr>Alle Kinder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medienundbildung</dc:creator>
  <cp:lastModifiedBy>Jennifer Schatz</cp:lastModifiedBy>
  <cp:revision>43</cp:revision>
  <dcterms:created xsi:type="dcterms:W3CDTF">2011-09-08T09:37:08Z</dcterms:created>
  <dcterms:modified xsi:type="dcterms:W3CDTF">2021-10-21T12:09:14Z</dcterms:modified>
</cp:coreProperties>
</file>