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75" r:id="rId7"/>
    <p:sldId id="279" r:id="rId8"/>
    <p:sldId id="264" r:id="rId9"/>
    <p:sldId id="280" r:id="rId10"/>
    <p:sldId id="265" r:id="rId11"/>
    <p:sldId id="266" r:id="rId12"/>
    <p:sldId id="309" r:id="rId13"/>
    <p:sldId id="310" r:id="rId14"/>
    <p:sldId id="292" r:id="rId15"/>
    <p:sldId id="311" r:id="rId16"/>
    <p:sldId id="285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286" r:id="rId29"/>
    <p:sldId id="287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344" r:id="rId52"/>
  </p:sldIdLst>
  <p:sldSz cx="12192000" cy="6858000"/>
  <p:notesSz cx="6858000" cy="9144000"/>
  <p:defaultTextStyle>
    <a:defPPr>
      <a:defRPr lang="de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6"/>
    <p:restoredTop sz="94692"/>
  </p:normalViewPr>
  <p:slideViewPr>
    <p:cSldViewPr snapToGrid="0">
      <p:cViewPr varScale="1">
        <p:scale>
          <a:sx n="106" d="100"/>
          <a:sy n="106" d="100"/>
        </p:scale>
        <p:origin x="56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F4E8BB-BAF9-C7EF-138B-ADA35F4DE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FR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FDCB96-C7F4-E92D-A30D-3BC7B5912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F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2D739C-3E0C-A298-8C38-202D40CED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130A-2D8D-7A40-8356-DC63E67F2BD6}" type="datetimeFigureOut">
              <a:rPr lang="de-FR" smtClean="0"/>
              <a:t>4/25/25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7AE25D-65FA-66D6-9678-4645AB133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6ECB6B-8FDB-1379-DFF4-29C132057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B7A2-2809-ED47-82F1-94431EF24975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1054876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4/25/25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4/25/25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614CA50-A80E-4079-1974-15B1576711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11" y="3858566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3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4/25/25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DCDF570-9107-5A62-A403-A677466762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168" y="2602973"/>
            <a:ext cx="2088191" cy="155405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9D387B2-C37D-9B7D-EF1D-88F69919C3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049" y="4056706"/>
            <a:ext cx="1909992" cy="23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24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4/25/25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13EC909-C4D3-E10F-4814-BBB4CB5D43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83" y="4438690"/>
            <a:ext cx="1359305" cy="19366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198021F-8070-352D-2C31-A5090411DD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7648618" y="4496252"/>
            <a:ext cx="1366154" cy="19563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5937633-A358-8A16-0980-3B3889A744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627" y="4393874"/>
            <a:ext cx="1667367" cy="20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7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4/25/25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13EC909-C4D3-E10F-4814-BBB4CB5D43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83" y="4438690"/>
            <a:ext cx="1359305" cy="19366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198021F-8070-352D-2C31-A5090411DD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7648618" y="4496252"/>
            <a:ext cx="1366154" cy="19563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5937633-A358-8A16-0980-3B3889A744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627" y="4393874"/>
            <a:ext cx="1667367" cy="201903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2E19DB2-41E3-A1A9-953F-89D222EDD4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30" y="2813045"/>
            <a:ext cx="2088191" cy="15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0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4/25/25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1CE041F-0D6E-189E-5601-F353901385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277" y="3887774"/>
            <a:ext cx="1818985" cy="250916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8DD0AF5-8998-14A5-5BC7-C895DE5124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157" y="2193513"/>
            <a:ext cx="2276588" cy="16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2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D111640-47AB-4512-610E-94288FC45F5E}"/>
              </a:ext>
            </a:extLst>
          </p:cNvPr>
          <p:cNvSpPr/>
          <p:nvPr userDrawn="1"/>
        </p:nvSpPr>
        <p:spPr>
          <a:xfrm>
            <a:off x="167049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3A64ABF-0DA3-C54A-39B6-C37146690D01}"/>
              </a:ext>
            </a:extLst>
          </p:cNvPr>
          <p:cNvSpPr/>
          <p:nvPr userDrawn="1"/>
        </p:nvSpPr>
        <p:spPr>
          <a:xfrm>
            <a:off x="2146761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39E562F-8B3F-37A2-044D-874ED2200E1B}"/>
              </a:ext>
            </a:extLst>
          </p:cNvPr>
          <p:cNvSpPr/>
          <p:nvPr userDrawn="1"/>
        </p:nvSpPr>
        <p:spPr>
          <a:xfrm>
            <a:off x="4126473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1992D22-7D8C-DE8E-530A-8D5B95EEC388}"/>
              </a:ext>
            </a:extLst>
          </p:cNvPr>
          <p:cNvSpPr/>
          <p:nvPr userDrawn="1"/>
        </p:nvSpPr>
        <p:spPr>
          <a:xfrm>
            <a:off x="6102858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07E6CDF-D6DE-1FBE-5327-220ADE2936CA}"/>
              </a:ext>
            </a:extLst>
          </p:cNvPr>
          <p:cNvSpPr/>
          <p:nvPr userDrawn="1"/>
        </p:nvSpPr>
        <p:spPr>
          <a:xfrm>
            <a:off x="167049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C005D63-9260-22D1-F1C0-687DC94BD9EA}"/>
              </a:ext>
            </a:extLst>
          </p:cNvPr>
          <p:cNvSpPr/>
          <p:nvPr userDrawn="1"/>
        </p:nvSpPr>
        <p:spPr>
          <a:xfrm>
            <a:off x="2146761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28CA86D-B220-160F-AD10-270925C05C77}"/>
              </a:ext>
            </a:extLst>
          </p:cNvPr>
          <p:cNvSpPr/>
          <p:nvPr userDrawn="1"/>
        </p:nvSpPr>
        <p:spPr>
          <a:xfrm>
            <a:off x="4126473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FA5C373-9D36-919E-15AC-BFC7939414F6}"/>
              </a:ext>
            </a:extLst>
          </p:cNvPr>
          <p:cNvSpPr/>
          <p:nvPr userDrawn="1"/>
        </p:nvSpPr>
        <p:spPr>
          <a:xfrm>
            <a:off x="6102858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DD2ACCD-5D45-1B07-A185-E263C65963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090" y="6092062"/>
            <a:ext cx="667776" cy="667776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DE70C196-9C8E-8F45-FFAB-9C33D122BC47}"/>
              </a:ext>
            </a:extLst>
          </p:cNvPr>
          <p:cNvSpPr/>
          <p:nvPr userDrawn="1"/>
        </p:nvSpPr>
        <p:spPr>
          <a:xfrm>
            <a:off x="8085897" y="432047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E52F241-B4D8-A240-A825-C33E4965E20E}"/>
              </a:ext>
            </a:extLst>
          </p:cNvPr>
          <p:cNvSpPr/>
          <p:nvPr userDrawn="1"/>
        </p:nvSpPr>
        <p:spPr>
          <a:xfrm>
            <a:off x="8085897" y="3428999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F45D5D0-B0F3-6E5A-3A71-DD50C17505D9}"/>
              </a:ext>
            </a:extLst>
          </p:cNvPr>
          <p:cNvSpPr/>
          <p:nvPr userDrawn="1"/>
        </p:nvSpPr>
        <p:spPr>
          <a:xfrm>
            <a:off x="10065609" y="432046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9125C2C-65E5-B9D1-E395-24084CC7F9B0}"/>
              </a:ext>
            </a:extLst>
          </p:cNvPr>
          <p:cNvSpPr/>
          <p:nvPr userDrawn="1"/>
        </p:nvSpPr>
        <p:spPr>
          <a:xfrm>
            <a:off x="10065609" y="342899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3F6032F-8666-476C-32B5-F0A1C738B0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011" y="6262987"/>
            <a:ext cx="1207111" cy="81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9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01FDA5-BC81-D38C-2131-BCD344418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01BE-AEE3-FC43-AD2D-D8DECEC9BCE7}" type="datetimeFigureOut">
              <a:rPr lang="de-FR" smtClean="0"/>
              <a:t>4/25/25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AD98D4-42D5-06EE-1F6C-0D404721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46E494-3FC0-EBD3-EAE1-433F77E26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C7E0-B9CF-9640-A775-FF6A4C3EB7D7}" type="slidenum">
              <a:rPr lang="de-FR" smtClean="0"/>
              <a:t>‹Nr.›</a:t>
            </a:fld>
            <a:endParaRPr lang="de-FR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DD1645A-B481-1A1E-E0B1-06761588D1EB}"/>
              </a:ext>
            </a:extLst>
          </p:cNvPr>
          <p:cNvSpPr/>
          <p:nvPr userDrawn="1"/>
        </p:nvSpPr>
        <p:spPr>
          <a:xfrm>
            <a:off x="-36512" y="-97766"/>
            <a:ext cx="12228512" cy="7121303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5C2D5A-FB1F-7A06-B240-04C4E7BB3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83" y="3108065"/>
            <a:ext cx="3608514" cy="25655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755FE6D-47C5-98EF-8E05-1FF817B35F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954" y="5773983"/>
            <a:ext cx="2019944" cy="136228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A0AA76-E007-5754-E7FD-A9227D8F23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33" y="3022096"/>
            <a:ext cx="2256180" cy="2844749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2195D8B-345A-9490-FE7F-D8DACBB9D047}"/>
              </a:ext>
            </a:extLst>
          </p:cNvPr>
          <p:cNvSpPr/>
          <p:nvPr userDrawn="1"/>
        </p:nvSpPr>
        <p:spPr>
          <a:xfrm>
            <a:off x="10519835" y="273969"/>
            <a:ext cx="1678832" cy="576064"/>
          </a:xfrm>
          <a:prstGeom prst="rect">
            <a:avLst/>
          </a:prstGeom>
          <a:solidFill>
            <a:srgbClr val="FBD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328543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48838D7-864C-AADC-A130-B38A3554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F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19D7CF9-92CA-CB05-46D0-4F01B334A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C33848-5C3D-20A1-8872-D33A87E60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8C130A-2D8D-7A40-8356-DC63E67F2BD6}" type="datetimeFigureOut">
              <a:rPr lang="de-FR" smtClean="0"/>
              <a:t>4/25/25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DAA830-EE35-5A3A-7DC6-35538C5DA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D92E1B-AE67-422F-0DA6-0456C87EB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9B7A2-2809-ED47-82F1-94431EF24975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254421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16.png"/><Relationship Id="rId5" Type="http://schemas.openxmlformats.org/officeDocument/2006/relationships/image" Target="../media/image14.jp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19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85306A8-44D7-6ACD-0105-87E6DA41E219}"/>
              </a:ext>
            </a:extLst>
          </p:cNvPr>
          <p:cNvSpPr txBox="1">
            <a:spLocks/>
          </p:cNvSpPr>
          <p:nvPr/>
        </p:nvSpPr>
        <p:spPr>
          <a:xfrm>
            <a:off x="1827862" y="924037"/>
            <a:ext cx="8499764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500" b="1" dirty="0">
                <a:latin typeface="Myriad Pro Light" panose="020B0403030403020204" pitchFamily="34" charset="0"/>
              </a:rPr>
              <a:t>Der Waldspaziergang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E5EC52F-9FC2-90E3-5C29-95268F07A952}"/>
              </a:ext>
            </a:extLst>
          </p:cNvPr>
          <p:cNvSpPr txBox="1">
            <a:spLocks/>
          </p:cNvSpPr>
          <p:nvPr/>
        </p:nvSpPr>
        <p:spPr>
          <a:xfrm>
            <a:off x="10519835" y="79834"/>
            <a:ext cx="1499320" cy="962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>
                <a:latin typeface="Myriad Pro" panose="020B0503030403020204" pitchFamily="34" charset="0"/>
              </a:rPr>
              <a:t>Ab 6 Jahren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75D6B0DE-94CB-976B-FD5A-6B04F5E7B8C9}"/>
              </a:ext>
            </a:extLst>
          </p:cNvPr>
          <p:cNvSpPr txBox="1">
            <a:spLocks/>
          </p:cNvSpPr>
          <p:nvPr/>
        </p:nvSpPr>
        <p:spPr>
          <a:xfrm>
            <a:off x="4333713" y="4143737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>
                <a:solidFill>
                  <a:srgbClr val="940815"/>
                </a:solidFill>
                <a:latin typeface="Myriad Pro" panose="020B0503030403020204" pitchFamily="34" charset="0"/>
                <a:ea typeface="HanziPen SC" panose="03000300000000000000" pitchFamily="66" charset="-122"/>
              </a:rPr>
              <a:t>Ein Hörspiel</a:t>
            </a:r>
          </a:p>
        </p:txBody>
      </p:sp>
    </p:spTree>
    <p:extLst>
      <p:ext uri="{BB962C8B-B14F-4D97-AF65-F5344CB8AC3E}">
        <p14:creationId xmlns:p14="http://schemas.microsoft.com/office/powerpoint/2010/main" val="2024083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896521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Der Specht klopft an den Baum.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E600"/>
                </a:solidFill>
                <a:latin typeface="Myriad Pro Light" panose="020B0403030403020204" pitchFamily="34" charset="0"/>
              </a:rPr>
              <a:t>Erzählkind 5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988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15710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de-DE" sz="4000" i="1" dirty="0" err="1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Spechtgeräusche</a:t>
            </a: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)</a:t>
            </a:r>
          </a:p>
          <a:p>
            <a:pPr algn="l">
              <a:lnSpc>
                <a:spcPts val="5200"/>
              </a:lnSpc>
            </a:pPr>
            <a:r>
              <a:rPr lang="de-DE" sz="4000" dirty="0" err="1">
                <a:latin typeface="Myriad Pro" panose="020B0503030403020204" pitchFamily="34" charset="0"/>
              </a:rPr>
              <a:t>Tok</a:t>
            </a:r>
            <a:r>
              <a:rPr lang="de-DE" sz="4000" dirty="0">
                <a:latin typeface="Myriad Pro" panose="020B0503030403020204" pitchFamily="34" charset="0"/>
              </a:rPr>
              <a:t> </a:t>
            </a:r>
            <a:r>
              <a:rPr lang="de-DE" sz="4000" dirty="0" err="1">
                <a:latin typeface="Myriad Pro" panose="020B0503030403020204" pitchFamily="34" charset="0"/>
              </a:rPr>
              <a:t>Tok</a:t>
            </a:r>
            <a:r>
              <a:rPr lang="de-DE" sz="4000" dirty="0">
                <a:latin typeface="Myriad Pro" panose="020B0503030403020204" pitchFamily="34" charset="0"/>
              </a:rPr>
              <a:t> </a:t>
            </a:r>
            <a:r>
              <a:rPr lang="de-DE" sz="4000" dirty="0" err="1">
                <a:latin typeface="Myriad Pro" panose="020B0503030403020204" pitchFamily="34" charset="0"/>
              </a:rPr>
              <a:t>Tok</a:t>
            </a:r>
            <a:endParaRPr lang="de-DE" sz="4000" dirty="0"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A4FC471-90AD-4E05-28F3-5432C8641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35" y="2312710"/>
            <a:ext cx="1305386" cy="1305386"/>
          </a:xfrm>
          <a:prstGeom prst="rect">
            <a:avLst/>
          </a:prstGeom>
        </p:spPr>
      </p:pic>
      <p:pic>
        <p:nvPicPr>
          <p:cNvPr id="4" name="Grafik 3" descr="Ein Bild, das drinnen, orange, geschnitten enthält.&#10;&#10;Automatisch generierte Beschreibung">
            <a:extLst>
              <a:ext uri="{FF2B5EF4-FFF2-40B4-BE49-F238E27FC236}">
                <a16:creationId xmlns:a16="http://schemas.microsoft.com/office/drawing/2014/main" id="{1D06F33E-D78B-1779-5AD0-763B9FAC3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051">
            <a:off x="6873775" y="69767"/>
            <a:ext cx="3239615" cy="264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23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954783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Im Wald ist es sehr windig.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Myriad Pro Light" panose="020B0403030403020204" pitchFamily="34" charset="0"/>
              </a:rPr>
              <a:t>Erzählkind 6</a:t>
            </a:r>
          </a:p>
        </p:txBody>
      </p:sp>
    </p:spTree>
    <p:extLst>
      <p:ext uri="{BB962C8B-B14F-4D97-AF65-F5344CB8AC3E}">
        <p14:creationId xmlns:p14="http://schemas.microsoft.com/office/powerpoint/2010/main" val="4041033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FB6623E0-4C95-90A4-7840-4078A4E02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39" y="-304819"/>
            <a:ext cx="2607604" cy="213200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2866956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(Windgeräusche) </a:t>
            </a:r>
          </a:p>
          <a:p>
            <a:pPr algn="l">
              <a:lnSpc>
                <a:spcPts val="5200"/>
              </a:lnSpc>
            </a:pPr>
            <a:r>
              <a:rPr lang="de-DE" sz="4000" dirty="0" err="1">
                <a:latin typeface="Myriad Pro" panose="020B0503030403020204" pitchFamily="34" charset="0"/>
              </a:rPr>
              <a:t>Wuhuuuuuuuuuuuu</a:t>
            </a:r>
            <a:endParaRPr lang="de-DE" sz="4000" dirty="0">
              <a:latin typeface="Myriad Pro" panose="020B0503030403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5E05BA-72F9-7EAE-6877-A05802FA8018}"/>
              </a:ext>
            </a:extLst>
          </p:cNvPr>
          <p:cNvSpPr txBox="1">
            <a:spLocks/>
          </p:cNvSpPr>
          <p:nvPr/>
        </p:nvSpPr>
        <p:spPr>
          <a:xfrm>
            <a:off x="6291223" y="2095184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latin typeface="Myriad Pro" panose="020B0503030403020204" pitchFamily="34" charset="0"/>
                <a:ea typeface="HanziPen SC" panose="03000300000000000000" pitchFamily="66" charset="-122"/>
              </a:rPr>
              <a:t>Windgeräusch auf der nächsten Seite</a:t>
            </a:r>
          </a:p>
        </p:txBody>
      </p:sp>
      <p:pic>
        <p:nvPicPr>
          <p:cNvPr id="2" name="Grafik 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E6FD5029-C068-F435-75A2-8377CDF87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847" y="2985877"/>
            <a:ext cx="953448" cy="953448"/>
          </a:xfrm>
          <a:prstGeom prst="rect">
            <a:avLst/>
          </a:prstGeom>
        </p:spPr>
      </p:pic>
      <p:pic>
        <p:nvPicPr>
          <p:cNvPr id="11" name="Grafik 10" descr="Ein Bild, das Wein, Container, sitzend, drinnen enthält.&#10;&#10;Automatisch generierte Beschreibung">
            <a:extLst>
              <a:ext uri="{FF2B5EF4-FFF2-40B4-BE49-F238E27FC236}">
                <a16:creationId xmlns:a16="http://schemas.microsoft.com/office/drawing/2014/main" id="{0D750E87-CAE0-9EC8-86DD-17D1A2E0E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122" y="239782"/>
            <a:ext cx="535304" cy="1408693"/>
          </a:xfrm>
          <a:prstGeom prst="rect">
            <a:avLst/>
          </a:prstGeom>
        </p:spPr>
      </p:pic>
      <p:cxnSp>
        <p:nvCxnSpPr>
          <p:cNvPr id="4" name="Gekrümmte Verbindung 3">
            <a:extLst>
              <a:ext uri="{FF2B5EF4-FFF2-40B4-BE49-F238E27FC236}">
                <a16:creationId xmlns:a16="http://schemas.microsoft.com/office/drawing/2014/main" id="{8E824B21-390D-FDA8-EBEA-E58A45F2D47E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26541" y="1494911"/>
            <a:ext cx="667231" cy="64057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216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515639" y="538885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dirty="0">
                <a:latin typeface="Myriad Pro" panose="020B0503030403020204" pitchFamily="34" charset="0"/>
              </a:rPr>
              <a:t>Windgeräusche</a:t>
            </a:r>
            <a:br>
              <a:rPr lang="de-DE" sz="4000" dirty="0">
                <a:latin typeface="Myriad Pro" panose="020B0503030403020204" pitchFamily="34" charset="0"/>
              </a:rPr>
            </a:br>
            <a:endParaRPr lang="de-DE" sz="4000" dirty="0">
              <a:latin typeface="Myriad Pro" panose="020B0503030403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in kreisförmigen Bewegungen mit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der Handfläche über eine Trommel/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ein Tamburin streichen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leicht über ein Weinglas blasen</a:t>
            </a:r>
            <a:endParaRPr lang="de-FR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algn="l">
              <a:lnSpc>
                <a:spcPts val="5200"/>
              </a:lnSpc>
            </a:pPr>
            <a:endParaRPr lang="de-DE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1" name="Grafik 10" descr="Ein Bild, das Wein, Container, sitzend, drinnen enthält.&#10;&#10;Automatisch generierte Beschreibung">
            <a:extLst>
              <a:ext uri="{FF2B5EF4-FFF2-40B4-BE49-F238E27FC236}">
                <a16:creationId xmlns:a16="http://schemas.microsoft.com/office/drawing/2014/main" id="{9B93378E-52A8-2D3F-8383-44334E99F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44" y="1116385"/>
            <a:ext cx="604149" cy="1589866"/>
          </a:xfrm>
          <a:prstGeom prst="rect">
            <a:avLst/>
          </a:prstGeom>
        </p:spPr>
      </p:pic>
      <p:pic>
        <p:nvPicPr>
          <p:cNvPr id="12" name="Grafik 11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D63735C8-EF30-332A-55BC-F85DFED3D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939" y="1116385"/>
            <a:ext cx="2160028" cy="1766061"/>
          </a:xfrm>
          <a:prstGeom prst="rect">
            <a:avLst/>
          </a:prstGeom>
        </p:spPr>
      </p:pic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23CE187-6A77-E66C-D4CB-E1F777AAA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870" y="2233042"/>
            <a:ext cx="1358728" cy="135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64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954783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Ein Eichhörnchen knabbert Nüsse.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yriad Pro Light" panose="020B0403030403020204" pitchFamily="34" charset="0"/>
              </a:rPr>
              <a:t>Erzählkind 7</a:t>
            </a:r>
          </a:p>
        </p:txBody>
      </p:sp>
    </p:spTree>
    <p:extLst>
      <p:ext uri="{BB962C8B-B14F-4D97-AF65-F5344CB8AC3E}">
        <p14:creationId xmlns:p14="http://schemas.microsoft.com/office/powerpoint/2010/main" val="223903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8" y="3356442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Ein Knabbern imitieren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(Mit dem Mund Geräusche machen)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5" name="Grafik 1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951AB4E-E993-FDC7-34BD-F0938F11B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493" y="2487631"/>
            <a:ext cx="988290" cy="9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40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954783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Ein Wildschwein läuft durch den Wald.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002060"/>
                </a:solidFill>
                <a:latin typeface="Myriad Pro Light" panose="020B0403030403020204" pitchFamily="34" charset="0"/>
              </a:rPr>
              <a:t>Erzählkind 8</a:t>
            </a:r>
          </a:p>
        </p:txBody>
      </p:sp>
    </p:spTree>
    <p:extLst>
      <p:ext uri="{BB962C8B-B14F-4D97-AF65-F5344CB8AC3E}">
        <p14:creationId xmlns:p14="http://schemas.microsoft.com/office/powerpoint/2010/main" val="3337196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8" y="3356442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Grunz Grunz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(einzelnes Wildschwein-Grunzen)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91BBB85-1310-2085-8C10-0E11CE3C8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664" y="2071882"/>
            <a:ext cx="1710345" cy="171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09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241A74-2868-7AFF-6565-5048F02FEEAA}"/>
              </a:ext>
            </a:extLst>
          </p:cNvPr>
          <p:cNvSpPr txBox="1">
            <a:spLocks/>
          </p:cNvSpPr>
          <p:nvPr/>
        </p:nvSpPr>
        <p:spPr>
          <a:xfrm>
            <a:off x="438449" y="3236619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Das Wildschwein trifft auf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andere Wildschweine.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1403821-D604-0C0A-97F2-467F71F3830E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940815"/>
                </a:solidFill>
                <a:latin typeface="Myriad Pro Light" panose="020B0403030403020204" pitchFamily="34" charset="0"/>
              </a:rPr>
              <a:t>Erzählkind 1</a:t>
            </a:r>
          </a:p>
        </p:txBody>
      </p:sp>
    </p:spTree>
    <p:extLst>
      <p:ext uri="{BB962C8B-B14F-4D97-AF65-F5344CB8AC3E}">
        <p14:creationId xmlns:p14="http://schemas.microsoft.com/office/powerpoint/2010/main" val="1834239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998AF97B-DDCC-F52A-28DE-BCC796B9A410}"/>
              </a:ext>
            </a:extLst>
          </p:cNvPr>
          <p:cNvSpPr txBox="1">
            <a:spLocks/>
          </p:cNvSpPr>
          <p:nvPr/>
        </p:nvSpPr>
        <p:spPr>
          <a:xfrm>
            <a:off x="438449" y="401933"/>
            <a:ext cx="8499764" cy="14858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40000"/>
              </a:lnSpc>
            </a:pPr>
            <a:r>
              <a:rPr lang="de-DE" sz="4000" b="1" dirty="0">
                <a:latin typeface="Myriad Pro Light" panose="020B0403030403020204" pitchFamily="34" charset="0"/>
              </a:rPr>
              <a:t>Mit diesen Materialien können </a:t>
            </a:r>
            <a:br>
              <a:rPr lang="de-DE" sz="4000" b="1" dirty="0">
                <a:latin typeface="Myriad Pro Light" panose="020B0403030403020204" pitchFamily="34" charset="0"/>
              </a:rPr>
            </a:br>
            <a:r>
              <a:rPr lang="de-DE" sz="4000" b="1" dirty="0">
                <a:latin typeface="Myriad Pro Light" panose="020B0403030403020204" pitchFamily="34" charset="0"/>
              </a:rPr>
              <a:t>Sie die Geräusche produzieren: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FBCD3E4-B5E9-6481-9121-B5841C9A1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23927">
            <a:off x="318998" y="2471329"/>
            <a:ext cx="3419872" cy="1915341"/>
          </a:xfrm>
          <a:prstGeom prst="rect">
            <a:avLst/>
          </a:prstGeom>
        </p:spPr>
      </p:pic>
      <p:pic>
        <p:nvPicPr>
          <p:cNvPr id="3" name="Grafik 2" descr="Ein Bild, das rot, Werkzeug enthält.&#10;&#10;Automatisch generierte Beschreibung">
            <a:extLst>
              <a:ext uri="{FF2B5EF4-FFF2-40B4-BE49-F238E27FC236}">
                <a16:creationId xmlns:a16="http://schemas.microsoft.com/office/drawing/2014/main" id="{D8EC3EC3-270C-8519-1495-7DB1D9100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559">
            <a:off x="1214332" y="1297479"/>
            <a:ext cx="1137331" cy="2608878"/>
          </a:xfrm>
          <a:prstGeom prst="rect">
            <a:avLst/>
          </a:prstGeom>
        </p:spPr>
      </p:pic>
      <p:pic>
        <p:nvPicPr>
          <p:cNvPr id="4" name="Grafik 3" descr="Ein Bild, das Wein, Container, sitzend, drinnen enthält.&#10;&#10;Automatisch generierte Beschreibung">
            <a:extLst>
              <a:ext uri="{FF2B5EF4-FFF2-40B4-BE49-F238E27FC236}">
                <a16:creationId xmlns:a16="http://schemas.microsoft.com/office/drawing/2014/main" id="{455DA461-323A-378D-4E44-B0F53AB96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42" y="4193952"/>
            <a:ext cx="629452" cy="1656452"/>
          </a:xfrm>
          <a:prstGeom prst="rect">
            <a:avLst/>
          </a:prstGeom>
        </p:spPr>
      </p:pic>
      <p:pic>
        <p:nvPicPr>
          <p:cNvPr id="5" name="Grafik 4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ECCB6A5E-C9D3-5313-D205-7771B273E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3" y="4354179"/>
            <a:ext cx="2146894" cy="17553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519DEFA-6FBC-418B-A010-826FCBB6D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139" y="508739"/>
            <a:ext cx="2120577" cy="1644839"/>
          </a:xfrm>
          <a:prstGeom prst="rect">
            <a:avLst/>
          </a:prstGeom>
        </p:spPr>
      </p:pic>
      <p:pic>
        <p:nvPicPr>
          <p:cNvPr id="9" name="Grafik 8" descr="Ein Bild, das Text, Briefpapier, Umschlag, Visitenkarte enthält.&#10;&#10;Automatisch generierte Beschreibung">
            <a:extLst>
              <a:ext uri="{FF2B5EF4-FFF2-40B4-BE49-F238E27FC236}">
                <a16:creationId xmlns:a16="http://schemas.microsoft.com/office/drawing/2014/main" id="{4F98C0FC-D7EF-0290-3BAB-61EE0CE0A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078" y="1902719"/>
            <a:ext cx="3740108" cy="2113811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951D51-4F55-43A5-916A-91841DA85A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139" y="3547558"/>
            <a:ext cx="2926938" cy="2908510"/>
          </a:xfrm>
          <a:prstGeom prst="rect">
            <a:avLst/>
          </a:prstGeom>
        </p:spPr>
      </p:pic>
      <p:pic>
        <p:nvPicPr>
          <p:cNvPr id="11" name="Grafik 10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CBEB0B62-A6E8-C811-8732-08600DA7AC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61" y="1545429"/>
            <a:ext cx="2885832" cy="2344495"/>
          </a:xfrm>
          <a:prstGeom prst="rect">
            <a:avLst/>
          </a:prstGeom>
        </p:spPr>
      </p:pic>
      <p:pic>
        <p:nvPicPr>
          <p:cNvPr id="14" name="Grafik 13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94B9F631-9748-F514-C875-2DDFF7BA1D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200" y="1735486"/>
            <a:ext cx="2616656" cy="3925367"/>
          </a:xfrm>
          <a:prstGeom prst="rect">
            <a:avLst/>
          </a:prstGeom>
        </p:spPr>
      </p:pic>
      <p:pic>
        <p:nvPicPr>
          <p:cNvPr id="18" name="Grafik 17" descr="Ein Bild, das drinnen, orange, geschnitten enthält.&#10;&#10;Automatisch generierte Beschreibung">
            <a:extLst>
              <a:ext uri="{FF2B5EF4-FFF2-40B4-BE49-F238E27FC236}">
                <a16:creationId xmlns:a16="http://schemas.microsoft.com/office/drawing/2014/main" id="{5C2C746E-7B99-E14B-36EC-D3D5FBD406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051">
            <a:off x="3116493" y="4410649"/>
            <a:ext cx="1495893" cy="122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84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3077466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(Grunzen vieler Wildschweine) </a:t>
            </a: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Grunz Grunz Grunz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44B72F-AD6D-8E6A-F76D-6BB6625CC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91" y="2635554"/>
            <a:ext cx="1710345" cy="171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15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274122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Die Wildschweine laufen gemeinsam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durch den Wald.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Erzählkind 2</a:t>
            </a:r>
          </a:p>
        </p:txBody>
      </p:sp>
    </p:spTree>
    <p:extLst>
      <p:ext uri="{BB962C8B-B14F-4D97-AF65-F5344CB8AC3E}">
        <p14:creationId xmlns:p14="http://schemas.microsoft.com/office/powerpoint/2010/main" val="3539786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95514EE-8732-9675-F0B5-BB32C5D19BA9}"/>
              </a:ext>
            </a:extLst>
          </p:cNvPr>
          <p:cNvSpPr txBox="1">
            <a:spLocks/>
          </p:cNvSpPr>
          <p:nvPr/>
        </p:nvSpPr>
        <p:spPr>
          <a:xfrm>
            <a:off x="438448" y="1654304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(Wildschweine im Laub)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BBA054A-6F50-5E7B-95C6-522863CFA985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549674D-6958-48BC-28D0-BDD60BB78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472" y="1925521"/>
            <a:ext cx="2132856" cy="2132856"/>
          </a:xfrm>
          <a:prstGeom prst="rect">
            <a:avLst/>
          </a:prstGeom>
        </p:spPr>
      </p:pic>
      <p:pic>
        <p:nvPicPr>
          <p:cNvPr id="10" name="Inhaltsplatzhalter 4" descr="DSC_0835.JPG">
            <a:extLst>
              <a:ext uri="{FF2B5EF4-FFF2-40B4-BE49-F238E27FC236}">
                <a16:creationId xmlns:a16="http://schemas.microsoft.com/office/drawing/2014/main" id="{21342FA7-2BC2-3882-9A38-0F85FCDAF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769" y="3690248"/>
            <a:ext cx="3520576" cy="2292719"/>
          </a:xfrm>
          <a:prstGeom prst="rect">
            <a:avLst/>
          </a:prstGeom>
        </p:spPr>
      </p:pic>
      <p:pic>
        <p:nvPicPr>
          <p:cNvPr id="13" name="Grafik 12" descr="DSC_0836.JPG">
            <a:extLst>
              <a:ext uri="{FF2B5EF4-FFF2-40B4-BE49-F238E27FC236}">
                <a16:creationId xmlns:a16="http://schemas.microsoft.com/office/drawing/2014/main" id="{E81F3D0E-40DE-1359-E761-7E32563F6E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0345" y="3690248"/>
            <a:ext cx="3465988" cy="229271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D448986-411B-700C-0671-45E5784A3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003" y="-16801"/>
            <a:ext cx="2824620" cy="219093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C4A41FD-8D8F-0FC1-CD8F-F580DE1CF83C}"/>
              </a:ext>
            </a:extLst>
          </p:cNvPr>
          <p:cNvSpPr txBox="1"/>
          <p:nvPr/>
        </p:nvSpPr>
        <p:spPr>
          <a:xfrm>
            <a:off x="438448" y="2679822"/>
            <a:ext cx="68282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200" dirty="0">
                <a:latin typeface="Myriad Pro" panose="020B0503030403020204" pitchFamily="34" charset="0"/>
              </a:rPr>
              <a:t>Laufgeräusche: mit der flachen Hand auf eine</a:t>
            </a:r>
            <a:br>
              <a:rPr lang="de-DE" sz="2200" dirty="0">
                <a:latin typeface="Myriad Pro" panose="020B0503030403020204" pitchFamily="34" charset="0"/>
              </a:rPr>
            </a:br>
            <a:r>
              <a:rPr lang="de-DE" sz="2200" dirty="0">
                <a:latin typeface="Myriad Pro" panose="020B0503030403020204" pitchFamily="34" charset="0"/>
              </a:rPr>
              <a:t>Plastiktüte/einen gesammelten Laub-Berg schlagen</a:t>
            </a:r>
            <a:br>
              <a:rPr lang="de-DE" sz="2200" dirty="0">
                <a:latin typeface="Myriad Pro" panose="020B0503030403020204" pitchFamily="34" charset="0"/>
              </a:rPr>
            </a:br>
            <a:endParaRPr lang="de-FR" sz="2200" dirty="0">
              <a:latin typeface="Myriad Pro" panose="020B0503030403020204" pitchFamily="34" charset="0"/>
            </a:endParaRPr>
          </a:p>
        </p:txBody>
      </p:sp>
      <p:pic>
        <p:nvPicPr>
          <p:cNvPr id="17" name="Grafik 16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ECA9F78C-193D-8020-77F2-0C0C859337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62" y="-1317076"/>
            <a:ext cx="2616656" cy="392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51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84926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Plötzlich hört man einen lauten Knall.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C000"/>
                </a:solidFill>
                <a:latin typeface="Myriad Pro Light" panose="020B0403030403020204" pitchFamily="34" charset="0"/>
              </a:rPr>
              <a:t>Erzählkind 3</a:t>
            </a:r>
          </a:p>
        </p:txBody>
      </p:sp>
    </p:spTree>
    <p:extLst>
      <p:ext uri="{BB962C8B-B14F-4D97-AF65-F5344CB8AC3E}">
        <p14:creationId xmlns:p14="http://schemas.microsoft.com/office/powerpoint/2010/main" val="2246720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95514EE-8732-9675-F0B5-BB32C5D19BA9}"/>
              </a:ext>
            </a:extLst>
          </p:cNvPr>
          <p:cNvSpPr txBox="1">
            <a:spLocks/>
          </p:cNvSpPr>
          <p:nvPr/>
        </p:nvSpPr>
        <p:spPr>
          <a:xfrm>
            <a:off x="438448" y="1654304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(Knall)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BBA054A-6F50-5E7B-95C6-522863CFA985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C4A41FD-8D8F-0FC1-CD8F-F580DE1CF83C}"/>
              </a:ext>
            </a:extLst>
          </p:cNvPr>
          <p:cNvSpPr txBox="1"/>
          <p:nvPr/>
        </p:nvSpPr>
        <p:spPr>
          <a:xfrm>
            <a:off x="438448" y="2664673"/>
            <a:ext cx="77723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100" dirty="0">
                <a:latin typeface="Myriad Pro" panose="020B0503030403020204" pitchFamily="34" charset="0"/>
              </a:rPr>
              <a:t>Gebastelten Papierknaller knallen lassen – Anleitung siehe: </a:t>
            </a:r>
            <a:r>
              <a:rPr lang="de-DE" sz="2100" i="1" dirty="0" err="1">
                <a:latin typeface="Myriad Pro" panose="020B0503030403020204" pitchFamily="34" charset="0"/>
              </a:rPr>
              <a:t>www.ohrenspitzer.de</a:t>
            </a:r>
            <a:r>
              <a:rPr lang="de-DE" sz="2100" i="1" dirty="0">
                <a:latin typeface="Myriad Pro" panose="020B0503030403020204" pitchFamily="34" charset="0"/>
              </a:rPr>
              <a:t>/</a:t>
            </a:r>
            <a:r>
              <a:rPr lang="de-DE" sz="2100" i="1" dirty="0" err="1">
                <a:latin typeface="Myriad Pro" panose="020B0503030403020204" pitchFamily="34" charset="0"/>
              </a:rPr>
              <a:t>methoden</a:t>
            </a:r>
            <a:r>
              <a:rPr lang="de-DE" sz="2100" i="1" dirty="0">
                <a:latin typeface="Myriad Pro" panose="020B0503030403020204" pitchFamily="34" charset="0"/>
              </a:rPr>
              <a:t>/</a:t>
            </a:r>
            <a:r>
              <a:rPr lang="de-DE" sz="2100" i="1" dirty="0" err="1">
                <a:latin typeface="Myriad Pro" panose="020B0503030403020204" pitchFamily="34" charset="0"/>
              </a:rPr>
              <a:t>tutorials</a:t>
            </a:r>
            <a:r>
              <a:rPr lang="de-DE" sz="2100" i="1" dirty="0">
                <a:latin typeface="Myriad Pro" panose="020B0503030403020204" pitchFamily="34" charset="0"/>
              </a:rPr>
              <a:t>/</a:t>
            </a:r>
            <a:r>
              <a:rPr lang="de-DE" sz="2100" i="1" dirty="0" err="1">
                <a:latin typeface="Myriad Pro" panose="020B0503030403020204" pitchFamily="34" charset="0"/>
              </a:rPr>
              <a:t>experimente</a:t>
            </a:r>
            <a:r>
              <a:rPr lang="de-DE" sz="2100" i="1" dirty="0">
                <a:latin typeface="Myriad Pro" panose="020B0503030403020204" pitchFamily="34" charset="0"/>
              </a:rPr>
              <a:t>-mit-schall/</a:t>
            </a:r>
            <a:endParaRPr lang="de-FR" sz="2100" i="1" dirty="0">
              <a:latin typeface="Myriad Pro" panose="020B0503030403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0EABC7E-48B0-E8EC-DC55-DD4D020A1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85" y="2311335"/>
            <a:ext cx="1327994" cy="1327994"/>
          </a:xfrm>
          <a:prstGeom prst="rect">
            <a:avLst/>
          </a:prstGeom>
        </p:spPr>
      </p:pic>
      <p:pic>
        <p:nvPicPr>
          <p:cNvPr id="3" name="Grafik 2" descr="Ein Bild, das Text, Briefpapier, Umschlag, Visitenkarte enthält.&#10;&#10;Automatisch generierte Beschreibung">
            <a:extLst>
              <a:ext uri="{FF2B5EF4-FFF2-40B4-BE49-F238E27FC236}">
                <a16:creationId xmlns:a16="http://schemas.microsoft.com/office/drawing/2014/main" id="{3DCAA4A4-110D-5F04-C792-ECD90A23D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39329"/>
            <a:ext cx="5436096" cy="307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07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2866956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(rufen) </a:t>
            </a: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Was war denn das?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63F16CF-E8F5-3D5E-B976-D0D7C3B99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729" y="2981311"/>
            <a:ext cx="1044479" cy="10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80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88677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Alle sind traurig.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7030A0"/>
                </a:solidFill>
                <a:latin typeface="Myriad Pro Light" panose="020B0403030403020204" pitchFamily="34" charset="0"/>
              </a:rPr>
              <a:t>Erzählkind 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30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896521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Eine Maus schleicht durch den Wald.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E600"/>
                </a:solidFill>
                <a:latin typeface="Myriad Pro Light" panose="020B0403030403020204" pitchFamily="34" charset="0"/>
              </a:rPr>
              <a:t>Erzählkind 5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933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4319020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Maus tapst durch den Wald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Mit den Fingern auf einer flach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gezogenen Tüte tippeln –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siehe nächste Seite)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5" name="Grafik 14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E2EE792C-53C3-DE3B-EF1C-BAA11FE29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33" y="-1707330"/>
            <a:ext cx="3269038" cy="4904036"/>
          </a:xfrm>
          <a:prstGeom prst="rect">
            <a:avLst/>
          </a:prstGeom>
        </p:spPr>
      </p:pic>
      <p:sp>
        <p:nvSpPr>
          <p:cNvPr id="13" name="Untertitel 2">
            <a:extLst>
              <a:ext uri="{FF2B5EF4-FFF2-40B4-BE49-F238E27FC236}">
                <a16:creationId xmlns:a16="http://schemas.microsoft.com/office/drawing/2014/main" id="{575EF031-1A25-E3D4-B31C-D6842B84EC9C}"/>
              </a:ext>
            </a:extLst>
          </p:cNvPr>
          <p:cNvSpPr txBox="1">
            <a:spLocks/>
          </p:cNvSpPr>
          <p:nvPr/>
        </p:nvSpPr>
        <p:spPr>
          <a:xfrm>
            <a:off x="6698144" y="156823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latin typeface="Myriad Pro" panose="020B0503030403020204" pitchFamily="34" charset="0"/>
                <a:ea typeface="HanziPen SC" panose="03000300000000000000" pitchFamily="66" charset="-122"/>
              </a:rPr>
              <a:t>Rennen auf der nächsten Folie</a:t>
            </a:r>
          </a:p>
        </p:txBody>
      </p:sp>
      <p:cxnSp>
        <p:nvCxnSpPr>
          <p:cNvPr id="14" name="Gekrümmte Verbindung 13">
            <a:extLst>
              <a:ext uri="{FF2B5EF4-FFF2-40B4-BE49-F238E27FC236}">
                <a16:creationId xmlns:a16="http://schemas.microsoft.com/office/drawing/2014/main" id="{B278FE57-2268-1544-CE45-7477305665AB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65658" y="912529"/>
            <a:ext cx="667231" cy="64057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146E9687-FB59-73F7-E4AE-43651E2A6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895" y="2120452"/>
            <a:ext cx="1694262" cy="16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60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8" name="Inhaltsplatzhalter 3" descr="DSC_0829.JPG">
            <a:extLst>
              <a:ext uri="{FF2B5EF4-FFF2-40B4-BE49-F238E27FC236}">
                <a16:creationId xmlns:a16="http://schemas.microsoft.com/office/drawing/2014/main" id="{1CDF00F1-6412-3728-2C3D-382A42F31B5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03363"/>
            <a:ext cx="7140575" cy="4741862"/>
          </a:xfr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3AB7AA7-A0EC-E76B-1055-EC8A1E21B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895" y="2120452"/>
            <a:ext cx="1694262" cy="16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241A74-2868-7AFF-6565-5048F02FEEAA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Die Sonne scheint.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1403821-D604-0C0A-97F2-467F71F3830E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940815"/>
                </a:solidFill>
                <a:latin typeface="Myriad Pro Light" panose="020B0403030403020204" pitchFamily="34" charset="0"/>
              </a:rPr>
              <a:t>Erzählkind 1</a:t>
            </a:r>
          </a:p>
        </p:txBody>
      </p:sp>
    </p:spTree>
    <p:extLst>
      <p:ext uri="{BB962C8B-B14F-4D97-AF65-F5344CB8AC3E}">
        <p14:creationId xmlns:p14="http://schemas.microsoft.com/office/powerpoint/2010/main" val="2102119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954783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Ein Ast knackt.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Myriad Pro Light" panose="020B0403030403020204" pitchFamily="34" charset="0"/>
              </a:rPr>
              <a:t>Erzählkind 6</a:t>
            </a:r>
          </a:p>
        </p:txBody>
      </p:sp>
    </p:spTree>
    <p:extLst>
      <p:ext uri="{BB962C8B-B14F-4D97-AF65-F5344CB8AC3E}">
        <p14:creationId xmlns:p14="http://schemas.microsoft.com/office/powerpoint/2010/main" val="1255542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95514EE-8732-9675-F0B5-BB32C5D19BA9}"/>
              </a:ext>
            </a:extLst>
          </p:cNvPr>
          <p:cNvSpPr txBox="1">
            <a:spLocks/>
          </p:cNvSpPr>
          <p:nvPr/>
        </p:nvSpPr>
        <p:spPr>
          <a:xfrm>
            <a:off x="438448" y="1654304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(Knackgeräusch)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BBA054A-6F50-5E7B-95C6-522863CFA985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C4A41FD-8D8F-0FC1-CD8F-F580DE1CF83C}"/>
              </a:ext>
            </a:extLst>
          </p:cNvPr>
          <p:cNvSpPr txBox="1"/>
          <p:nvPr/>
        </p:nvSpPr>
        <p:spPr>
          <a:xfrm>
            <a:off x="438448" y="2570728"/>
            <a:ext cx="77723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dirty="0">
                <a:latin typeface="Myriad Pro" panose="020B0503030403020204" pitchFamily="34" charset="0"/>
              </a:rPr>
              <a:t>Ast in der Mitte durchbrechen</a:t>
            </a:r>
            <a:endParaRPr lang="de-FR" sz="4000" i="1" dirty="0">
              <a:latin typeface="Myriad Pro" panose="020B0503030403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700C91-0E60-AE91-FC5E-3B11FF4FA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67" y="3653770"/>
            <a:ext cx="4571999" cy="25606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2AF3684-FEEE-D35F-4DB0-30EB8EE3C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520" y="1686901"/>
            <a:ext cx="2475539" cy="247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84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954783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Die Maus erschrickt.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yriad Pro Light" panose="020B0403030403020204" pitchFamily="34" charset="0"/>
              </a:rPr>
              <a:t>Erzählkind 7</a:t>
            </a:r>
          </a:p>
        </p:txBody>
      </p:sp>
    </p:spTree>
    <p:extLst>
      <p:ext uri="{BB962C8B-B14F-4D97-AF65-F5344CB8AC3E}">
        <p14:creationId xmlns:p14="http://schemas.microsoft.com/office/powerpoint/2010/main" val="3364729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815896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Aufgeregtes, hohes Piepsen)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6E9687-FB59-73F7-E4AE-43651E2A6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895" y="2120452"/>
            <a:ext cx="1694262" cy="16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64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954783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Die Maus versteckt sich.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002060"/>
                </a:solidFill>
                <a:latin typeface="Myriad Pro Light" panose="020B0403030403020204" pitchFamily="34" charset="0"/>
              </a:rPr>
              <a:t>Erzählkind 8</a:t>
            </a:r>
          </a:p>
        </p:txBody>
      </p:sp>
    </p:spTree>
    <p:extLst>
      <p:ext uri="{BB962C8B-B14F-4D97-AF65-F5344CB8AC3E}">
        <p14:creationId xmlns:p14="http://schemas.microsoft.com/office/powerpoint/2010/main" val="2007263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1509420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Ein sich entfernendes Trippeln)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6E9687-FB59-73F7-E4AE-43651E2A6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895" y="2120452"/>
            <a:ext cx="1694262" cy="169426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1C2A689-AA48-19B4-3378-7921976D3B79}"/>
              </a:ext>
            </a:extLst>
          </p:cNvPr>
          <p:cNvSpPr txBox="1"/>
          <p:nvPr/>
        </p:nvSpPr>
        <p:spPr>
          <a:xfrm>
            <a:off x="438448" y="2376545"/>
            <a:ext cx="82605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i="1" dirty="0"/>
              <a:t>Mit Fingern auf einer flach gezogenen Tüte tippeln, </a:t>
            </a:r>
            <a:br>
              <a:rPr lang="de-DE" sz="2400" i="1" dirty="0"/>
            </a:br>
            <a:r>
              <a:rPr lang="de-DE" sz="2400" i="1" dirty="0"/>
              <a:t>dann mit dem Mikrofon immer weiter vom Geräusch entfernen</a:t>
            </a:r>
            <a:endParaRPr lang="de-FR" sz="2200" dirty="0">
              <a:latin typeface="Myriad Pro" panose="020B0503030403020204" pitchFamily="34" charset="0"/>
            </a:endParaRPr>
          </a:p>
        </p:txBody>
      </p:sp>
      <p:pic>
        <p:nvPicPr>
          <p:cNvPr id="6" name="Inhaltsplatzhalter 3" descr="DSC_0829.JPG">
            <a:extLst>
              <a:ext uri="{FF2B5EF4-FFF2-40B4-BE49-F238E27FC236}">
                <a16:creationId xmlns:a16="http://schemas.microsoft.com/office/drawing/2014/main" id="{1B94D709-8C11-FADB-7137-B845E56B8F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044" y="3618438"/>
            <a:ext cx="3883539" cy="257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20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241A74-2868-7AFF-6565-5048F02FEEAA}"/>
              </a:ext>
            </a:extLst>
          </p:cNvPr>
          <p:cNvSpPr txBox="1">
            <a:spLocks/>
          </p:cNvSpPr>
          <p:nvPr/>
        </p:nvSpPr>
        <p:spPr>
          <a:xfrm>
            <a:off x="438449" y="3015740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Man kann viele Hasen hoppeln hören.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1403821-D604-0C0A-97F2-467F71F3830E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940815"/>
                </a:solidFill>
                <a:latin typeface="Myriad Pro Light" panose="020B0403030403020204" pitchFamily="34" charset="0"/>
              </a:rPr>
              <a:t>Erzählkind 1</a:t>
            </a:r>
          </a:p>
        </p:txBody>
      </p:sp>
    </p:spTree>
    <p:extLst>
      <p:ext uri="{BB962C8B-B14F-4D97-AF65-F5344CB8AC3E}">
        <p14:creationId xmlns:p14="http://schemas.microsoft.com/office/powerpoint/2010/main" val="2760159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4319975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000"/>
              </a:lnSpc>
            </a:pPr>
            <a:endParaRPr lang="de-DE" sz="4000" i="1" dirty="0">
              <a:solidFill>
                <a:schemeClr val="accent4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de-DE" sz="4000" i="1" dirty="0" err="1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Hoppelgeräusche</a:t>
            </a: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) </a:t>
            </a:r>
          </a:p>
          <a:p>
            <a:pPr algn="l">
              <a:lnSpc>
                <a:spcPts val="5200"/>
              </a:lnSpc>
            </a:pPr>
            <a:endParaRPr lang="de-DE" sz="4000" i="1" dirty="0">
              <a:solidFill>
                <a:schemeClr val="accent4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000" dirty="0">
                <a:latin typeface="Myriad Pro" panose="020B0503030403020204" pitchFamily="34" charset="0"/>
              </a:rPr>
              <a:t>Die Kinder hüpfen barfuß im Raum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000" dirty="0">
                <a:latin typeface="Myriad Pro" panose="020B0503030403020204" pitchFamily="34" charset="0"/>
              </a:rPr>
              <a:t>Mit drei Fingern auf einen Tisch, alternativ auf eine Plastiktüte schlagen, wenn der Hase im Wald hoppeln soll</a:t>
            </a:r>
            <a:endParaRPr lang="de-FR" sz="3000" dirty="0">
              <a:latin typeface="Myriad Pro" panose="020B0503030403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C9107A-0A22-9CFA-6462-DB85EE0AC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23" y="2747435"/>
            <a:ext cx="1484561" cy="14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99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15740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Der Tag geht langsam zu Ende.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Erzählkind 2</a:t>
            </a:r>
          </a:p>
        </p:txBody>
      </p:sp>
    </p:spTree>
    <p:extLst>
      <p:ext uri="{BB962C8B-B14F-4D97-AF65-F5344CB8AC3E}">
        <p14:creationId xmlns:p14="http://schemas.microsoft.com/office/powerpoint/2010/main" val="2553251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84926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Es wird dunkel.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C000"/>
                </a:solidFill>
                <a:latin typeface="Myriad Pro Light" panose="020B0403030403020204" pitchFamily="34" charset="0"/>
              </a:rPr>
              <a:t>Erzählkind 3</a:t>
            </a:r>
          </a:p>
        </p:txBody>
      </p:sp>
    </p:spTree>
    <p:extLst>
      <p:ext uri="{BB962C8B-B14F-4D97-AF65-F5344CB8AC3E}">
        <p14:creationId xmlns:p14="http://schemas.microsoft.com/office/powerpoint/2010/main" val="2794085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835711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Ein neuer Tag im Wald beginnt.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Erzählkind 2</a:t>
            </a:r>
          </a:p>
        </p:txBody>
      </p:sp>
    </p:spTree>
    <p:extLst>
      <p:ext uri="{BB962C8B-B14F-4D97-AF65-F5344CB8AC3E}">
        <p14:creationId xmlns:p14="http://schemas.microsoft.com/office/powerpoint/2010/main" val="506857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88677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Alle Tiere treffen sich jeden Abend.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7030A0"/>
                </a:solidFill>
                <a:latin typeface="Myriad Pro Light" panose="020B0403030403020204" pitchFamily="34" charset="0"/>
              </a:rPr>
              <a:t>Erzählkind 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58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4422429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(Geräusche von Waldtieren)</a:t>
            </a: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Grunzen, </a:t>
            </a:r>
            <a:r>
              <a:rPr lang="de-DE" sz="4000" dirty="0" err="1">
                <a:latin typeface="Myriad Pro" panose="020B0503030403020204" pitchFamily="34" charset="0"/>
              </a:rPr>
              <a:t>Schu-huu</a:t>
            </a:r>
            <a:r>
              <a:rPr lang="de-DE" sz="4000" dirty="0">
                <a:latin typeface="Myriad Pro" panose="020B0503030403020204" pitchFamily="34" charset="0"/>
              </a:rPr>
              <a:t>, Mäusepiepsen,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Vogelgezwitscher durcheinander</a:t>
            </a:r>
          </a:p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3DD50A1-8E67-AF85-6B7B-8F0D62325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181" y="3323121"/>
            <a:ext cx="908720" cy="9087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E94695-D06A-FA79-CF64-2CC1D6E9D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74" y="2747057"/>
            <a:ext cx="1147109" cy="114710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4FA29FC-3509-C694-96AB-85EB38D0D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320" y="2972208"/>
            <a:ext cx="1143001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84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896521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Die Tiere essen gemeinsam.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E600"/>
                </a:solidFill>
                <a:latin typeface="Myriad Pro Light" panose="020B0403030403020204" pitchFamily="34" charset="0"/>
              </a:rPr>
              <a:t>Erzählkind 5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855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954783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Es gibt ein riesengroßes Buffet.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Myriad Pro Light" panose="020B0403030403020204" pitchFamily="34" charset="0"/>
              </a:rPr>
              <a:t>Erzählkind 6</a:t>
            </a:r>
          </a:p>
        </p:txBody>
      </p:sp>
    </p:spTree>
    <p:extLst>
      <p:ext uri="{BB962C8B-B14F-4D97-AF65-F5344CB8AC3E}">
        <p14:creationId xmlns:p14="http://schemas.microsoft.com/office/powerpoint/2010/main" val="2057412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4948522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(Mehrere Kinder zählen tierische </a:t>
            </a:r>
            <a:b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Mahlzeiten auf)</a:t>
            </a: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Nüsse, Würmer, Kastanien, …</a:t>
            </a:r>
          </a:p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Alle Kinder schmatzen im</a:t>
            </a:r>
            <a:b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Hintergrund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BD6C9CA-1CC9-178D-B0B9-64654A0AF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41" y="3158878"/>
            <a:ext cx="686584" cy="68658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5526483-D03F-A6E2-6031-6E0808D91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519">
            <a:off x="8425635" y="2914775"/>
            <a:ext cx="1190466" cy="119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22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954783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Die Tiere feiern eine Party.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yriad Pro Light" panose="020B0403030403020204" pitchFamily="34" charset="0"/>
              </a:rPr>
              <a:t>Erzählkind 7</a:t>
            </a:r>
          </a:p>
        </p:txBody>
      </p:sp>
    </p:spTree>
    <p:extLst>
      <p:ext uri="{BB962C8B-B14F-4D97-AF65-F5344CB8AC3E}">
        <p14:creationId xmlns:p14="http://schemas.microsoft.com/office/powerpoint/2010/main" val="41176437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4680467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(Partygeräusche)</a:t>
            </a: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Musik, Durcheinander-Gerede</a:t>
            </a:r>
          </a:p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000" dirty="0">
                <a:latin typeface="Myriad Pro" panose="020B0503030403020204" pitchFamily="34" charset="0"/>
              </a:rPr>
              <a:t>Mit dem Mund Musik machen / </a:t>
            </a:r>
            <a:br>
              <a:rPr lang="de-DE" sz="3000" dirty="0">
                <a:latin typeface="Myriad Pro" panose="020B0503030403020204" pitchFamily="34" charset="0"/>
              </a:rPr>
            </a:br>
            <a:r>
              <a:rPr lang="de-DE" sz="3000" dirty="0">
                <a:latin typeface="Myriad Pro" panose="020B0503030403020204" pitchFamily="34" charset="0"/>
              </a:rPr>
              <a:t>ein Lied singen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000" dirty="0">
                <a:latin typeface="Myriad Pro" panose="020B0503030403020204" pitchFamily="34" charset="0"/>
              </a:rPr>
              <a:t>Instrumente für Musik einsetzen, </a:t>
            </a:r>
            <a:br>
              <a:rPr lang="de-DE" sz="3000" dirty="0">
                <a:latin typeface="Myriad Pro" panose="020B0503030403020204" pitchFamily="34" charset="0"/>
              </a:rPr>
            </a:br>
            <a:r>
              <a:rPr lang="de-DE" sz="3000" dirty="0">
                <a:latin typeface="Myriad Pro" panose="020B0503030403020204" pitchFamily="34" charset="0"/>
              </a:rPr>
              <a:t>z.B. Glockenspiel</a:t>
            </a:r>
            <a:endParaRPr lang="de-FR" sz="3000" dirty="0">
              <a:latin typeface="Myriad Pro" panose="020B0503030403020204" pitchFamily="34" charset="0"/>
            </a:endParaRPr>
          </a:p>
        </p:txBody>
      </p:sp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CC30E80C-12B4-080E-C5EA-5245104ED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892">
            <a:off x="6736499" y="-847096"/>
            <a:ext cx="3933363" cy="390859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75BB13E-B7D6-874A-D8ED-44A8A5012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796" y="2810604"/>
            <a:ext cx="1359305" cy="135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4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817306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Alle Tiere gehen schlafen.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Gute Nacht zusammen!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Bis morgen.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002060"/>
                </a:solidFill>
                <a:latin typeface="Myriad Pro Light" panose="020B0403030403020204" pitchFamily="34" charset="0"/>
              </a:rPr>
              <a:t>Erzählkind 8</a:t>
            </a:r>
          </a:p>
        </p:txBody>
      </p:sp>
    </p:spTree>
    <p:extLst>
      <p:ext uri="{BB962C8B-B14F-4D97-AF65-F5344CB8AC3E}">
        <p14:creationId xmlns:p14="http://schemas.microsoft.com/office/powerpoint/2010/main" val="41538520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3701949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de-DE" sz="4000" i="1" dirty="0" err="1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Schnarchgeräusche</a:t>
            </a: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)</a:t>
            </a:r>
          </a:p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2" name="Grafik 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59FA1B3-553B-0D05-3D3A-7EB71EFA9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859" y="2491221"/>
            <a:ext cx="1992041" cy="19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33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3908861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(rufen)</a:t>
            </a: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Ende</a:t>
            </a:r>
          </a:p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19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84926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Ein Vogel fliegt durch den Wald.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C000"/>
                </a:solidFill>
                <a:latin typeface="Myriad Pro Light" panose="020B0403030403020204" pitchFamily="34" charset="0"/>
              </a:rPr>
              <a:t>Erzählkind 3</a:t>
            </a:r>
          </a:p>
        </p:txBody>
      </p:sp>
    </p:spTree>
    <p:extLst>
      <p:ext uri="{BB962C8B-B14F-4D97-AF65-F5344CB8AC3E}">
        <p14:creationId xmlns:p14="http://schemas.microsoft.com/office/powerpoint/2010/main" val="3961646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1366B-4CE6-24D4-875C-E74A524FC8A1}"/>
              </a:ext>
            </a:extLst>
          </p:cNvPr>
          <p:cNvSpPr txBox="1">
            <a:spLocks/>
          </p:cNvSpPr>
          <p:nvPr/>
        </p:nvSpPr>
        <p:spPr>
          <a:xfrm rot="16200000">
            <a:off x="-341571" y="1696192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940815"/>
                </a:solidFill>
                <a:latin typeface="Myriad Pro" panose="020B0503030403020204" pitchFamily="34" charset="0"/>
              </a:rPr>
              <a:t>Erzählerkind 1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175403C-BE41-5CC3-BC50-74886636DED7}"/>
              </a:ext>
            </a:extLst>
          </p:cNvPr>
          <p:cNvSpPr txBox="1">
            <a:spLocks/>
          </p:cNvSpPr>
          <p:nvPr/>
        </p:nvSpPr>
        <p:spPr>
          <a:xfrm rot="16200000">
            <a:off x="1638141" y="1696191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Erzählerkind 2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1075D14-F2D5-4E22-7FAD-ECE6E25DBE21}"/>
              </a:ext>
            </a:extLst>
          </p:cNvPr>
          <p:cNvSpPr txBox="1">
            <a:spLocks/>
          </p:cNvSpPr>
          <p:nvPr/>
        </p:nvSpPr>
        <p:spPr>
          <a:xfrm rot="16200000">
            <a:off x="3682193" y="1696191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FFC000"/>
                </a:solidFill>
                <a:latin typeface="Myriad Pro" panose="020B0503030403020204" pitchFamily="34" charset="0"/>
              </a:rPr>
              <a:t>Erzählerkind</a:t>
            </a:r>
            <a:r>
              <a:rPr lang="de-DE" b="1" dirty="0">
                <a:solidFill>
                  <a:srgbClr val="FFC000"/>
                </a:solidFill>
              </a:rPr>
              <a:t> 3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276C3EA-633A-CFA5-B6BD-DF6580159103}"/>
              </a:ext>
            </a:extLst>
          </p:cNvPr>
          <p:cNvSpPr txBox="1">
            <a:spLocks/>
          </p:cNvSpPr>
          <p:nvPr/>
        </p:nvSpPr>
        <p:spPr>
          <a:xfrm rot="16200000">
            <a:off x="5661905" y="1696190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7030A0"/>
                </a:solidFill>
                <a:latin typeface="Myriad Pro" panose="020B0503030403020204" pitchFamily="34" charset="0"/>
              </a:rPr>
              <a:t>Erzählerkind</a:t>
            </a:r>
            <a:r>
              <a:rPr lang="de-DE" b="1" dirty="0">
                <a:solidFill>
                  <a:srgbClr val="7030A0"/>
                </a:solidFill>
              </a:rPr>
              <a:t> 4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F6C2FD22-5FA9-65F6-DC09-4482ABFAF49D}"/>
              </a:ext>
            </a:extLst>
          </p:cNvPr>
          <p:cNvSpPr txBox="1">
            <a:spLocks/>
          </p:cNvSpPr>
          <p:nvPr/>
        </p:nvSpPr>
        <p:spPr>
          <a:xfrm rot="16200000">
            <a:off x="7645357" y="1696189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FFE600"/>
                </a:solidFill>
                <a:latin typeface="Myriad Pro" panose="020B0503030403020204" pitchFamily="34" charset="0"/>
              </a:rPr>
              <a:t>Erzählerkind</a:t>
            </a:r>
            <a:r>
              <a:rPr lang="de-DE" b="1" dirty="0">
                <a:solidFill>
                  <a:srgbClr val="FFE600"/>
                </a:solidFill>
              </a:rPr>
              <a:t> 5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D7642D1-131A-BF42-B2B5-8B139BA4E42A}"/>
              </a:ext>
            </a:extLst>
          </p:cNvPr>
          <p:cNvSpPr txBox="1">
            <a:spLocks/>
          </p:cNvSpPr>
          <p:nvPr/>
        </p:nvSpPr>
        <p:spPr>
          <a:xfrm rot="16200000">
            <a:off x="9666158" y="1690139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Myriad Pro" panose="020B0503030403020204" pitchFamily="34" charset="0"/>
              </a:rPr>
              <a:t>Erzählerkind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6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F058154-1BC0-8161-61E3-D55B8BE45611}"/>
              </a:ext>
            </a:extLst>
          </p:cNvPr>
          <p:cNvSpPr txBox="1">
            <a:spLocks/>
          </p:cNvSpPr>
          <p:nvPr/>
        </p:nvSpPr>
        <p:spPr>
          <a:xfrm rot="16200000">
            <a:off x="-343441" y="4693149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tx2">
                    <a:lumMod val="25000"/>
                    <a:lumOff val="75000"/>
                  </a:schemeClr>
                </a:solidFill>
                <a:latin typeface="Myriad Pro" panose="020B0503030403020204" pitchFamily="34" charset="0"/>
              </a:rPr>
              <a:t>Erzählerkind 7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3053B1F-1242-E0C5-65D6-02CAD765BFE4}"/>
              </a:ext>
            </a:extLst>
          </p:cNvPr>
          <p:cNvSpPr txBox="1">
            <a:spLocks/>
          </p:cNvSpPr>
          <p:nvPr/>
        </p:nvSpPr>
        <p:spPr>
          <a:xfrm rot="16200000">
            <a:off x="1636271" y="4693148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002060"/>
                </a:solidFill>
                <a:latin typeface="Myriad Pro" panose="020B0503030403020204" pitchFamily="34" charset="0"/>
              </a:rPr>
              <a:t>Erzählerkind 8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F41C77C-8C86-D810-953A-0C60F2574CD6}"/>
              </a:ext>
            </a:extLst>
          </p:cNvPr>
          <p:cNvSpPr txBox="1">
            <a:spLocks/>
          </p:cNvSpPr>
          <p:nvPr/>
        </p:nvSpPr>
        <p:spPr>
          <a:xfrm rot="16200000">
            <a:off x="3188414" y="4677208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err="1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Vogelgeflatter</a:t>
            </a:r>
            <a:endParaRPr lang="de-DE" b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72727CB-4A09-0093-A12E-9BA05BF90311}"/>
              </a:ext>
            </a:extLst>
          </p:cNvPr>
          <p:cNvSpPr txBox="1">
            <a:spLocks/>
          </p:cNvSpPr>
          <p:nvPr/>
        </p:nvSpPr>
        <p:spPr>
          <a:xfrm rot="16200000">
            <a:off x="5197901" y="4699284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err="1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Eulengeflatter</a:t>
            </a:r>
            <a:endParaRPr lang="de-DE" b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169D719-2312-0751-7760-9D68B28FDFC4}"/>
              </a:ext>
            </a:extLst>
          </p:cNvPr>
          <p:cNvSpPr txBox="1">
            <a:spLocks/>
          </p:cNvSpPr>
          <p:nvPr/>
        </p:nvSpPr>
        <p:spPr>
          <a:xfrm rot="16200000">
            <a:off x="7168102" y="4693141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Specht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A141C2D-F0A1-0D5E-6FFF-C88449F32BF1}"/>
              </a:ext>
            </a:extLst>
          </p:cNvPr>
          <p:cNvSpPr txBox="1">
            <a:spLocks/>
          </p:cNvSpPr>
          <p:nvPr/>
        </p:nvSpPr>
        <p:spPr>
          <a:xfrm rot="16200000">
            <a:off x="9211336" y="4686878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Windgeräusche</a:t>
            </a:r>
          </a:p>
        </p:txBody>
      </p:sp>
      <p:pic>
        <p:nvPicPr>
          <p:cNvPr id="14" name="Grafik 13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6C583A75-3B90-1FAD-95BF-E57800D7E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37524" y="4743779"/>
            <a:ext cx="1877006" cy="152490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4D21706-DB41-DED2-54A7-7E9BEEF4C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2077">
            <a:off x="4497558" y="3275877"/>
            <a:ext cx="1774760" cy="177476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7575EA3-A1A1-2B60-5600-18B14AA22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24857">
            <a:off x="6969395" y="3620920"/>
            <a:ext cx="937686" cy="937686"/>
          </a:xfrm>
          <a:prstGeom prst="rect">
            <a:avLst/>
          </a:prstGeom>
        </p:spPr>
      </p:pic>
      <p:pic>
        <p:nvPicPr>
          <p:cNvPr id="17" name="Grafik 16" descr="Ein Bild, das rot, Werkzeug enthält.&#10;&#10;Automatisch generierte Beschreibung">
            <a:extLst>
              <a:ext uri="{FF2B5EF4-FFF2-40B4-BE49-F238E27FC236}">
                <a16:creationId xmlns:a16="http://schemas.microsoft.com/office/drawing/2014/main" id="{170630A3-6847-4F3E-6B35-FFCBCE80B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4416">
            <a:off x="7099468" y="4536963"/>
            <a:ext cx="764195" cy="1752955"/>
          </a:xfrm>
          <a:prstGeom prst="rect">
            <a:avLst/>
          </a:prstGeom>
        </p:spPr>
      </p:pic>
      <p:pic>
        <p:nvPicPr>
          <p:cNvPr id="18" name="Grafik 17" descr="Ein Bild, das drinnen, orange, geschnitten enthält.&#10;&#10;Automatisch generierte Beschreibung">
            <a:extLst>
              <a:ext uri="{FF2B5EF4-FFF2-40B4-BE49-F238E27FC236}">
                <a16:creationId xmlns:a16="http://schemas.microsoft.com/office/drawing/2014/main" id="{99186176-4303-B904-F27F-1B1365A50C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41910" y="4861581"/>
            <a:ext cx="1349932" cy="110371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FB5361D-F96B-11B4-DB42-A6DB3D757B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23949">
            <a:off x="8752559" y="3496714"/>
            <a:ext cx="1305386" cy="1305386"/>
          </a:xfrm>
          <a:prstGeom prst="rect">
            <a:avLst/>
          </a:prstGeom>
        </p:spPr>
      </p:pic>
      <p:pic>
        <p:nvPicPr>
          <p:cNvPr id="20" name="Grafik 19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8107103-9062-4ABD-ABD6-865FA75DDF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868208" y="4128675"/>
            <a:ext cx="1061512" cy="1061512"/>
          </a:xfrm>
          <a:prstGeom prst="rect">
            <a:avLst/>
          </a:prstGeom>
        </p:spPr>
      </p:pic>
      <p:pic>
        <p:nvPicPr>
          <p:cNvPr id="21" name="Grafik 20" descr="Ein Bild, das Wein, Container, sitzend, drinnen enthält.&#10;&#10;Automatisch generierte Beschreibung">
            <a:extLst>
              <a:ext uri="{FF2B5EF4-FFF2-40B4-BE49-F238E27FC236}">
                <a16:creationId xmlns:a16="http://schemas.microsoft.com/office/drawing/2014/main" id="{BE6CE4DA-02B4-60F3-FA93-6303F12A9F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40823" y="5047733"/>
            <a:ext cx="336812" cy="8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487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1F02B880-80F2-B055-F245-5DE7D53BB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5804">
            <a:off x="418820" y="4903111"/>
            <a:ext cx="1758559" cy="98490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F5635AB-73BB-60A4-115F-897CE8719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93266">
            <a:off x="621044" y="3254851"/>
            <a:ext cx="1861241" cy="18612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929BB08-80AE-7DA8-49AC-E47732D69CC3}"/>
              </a:ext>
            </a:extLst>
          </p:cNvPr>
          <p:cNvSpPr txBox="1">
            <a:spLocks/>
          </p:cNvSpPr>
          <p:nvPr/>
        </p:nvSpPr>
        <p:spPr>
          <a:xfrm rot="16200000">
            <a:off x="-890611" y="4702259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Knackgeräusch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AD57692-0ADB-62EA-3A78-85D1A15300E6}"/>
              </a:ext>
            </a:extLst>
          </p:cNvPr>
          <p:cNvSpPr txBox="1">
            <a:spLocks/>
          </p:cNvSpPr>
          <p:nvPr/>
        </p:nvSpPr>
        <p:spPr>
          <a:xfrm rot="16200000">
            <a:off x="1118876" y="4724335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Mäusepiepen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9FEE56C-32EC-51E5-1E25-79C1D9D6D05D}"/>
              </a:ext>
            </a:extLst>
          </p:cNvPr>
          <p:cNvSpPr txBox="1">
            <a:spLocks/>
          </p:cNvSpPr>
          <p:nvPr/>
        </p:nvSpPr>
        <p:spPr>
          <a:xfrm rot="16200000">
            <a:off x="3089077" y="4718192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Partygeräusche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09B8BEC-E378-E714-22C1-5A42E6FD9D62}"/>
              </a:ext>
            </a:extLst>
          </p:cNvPr>
          <p:cNvSpPr txBox="1">
            <a:spLocks/>
          </p:cNvSpPr>
          <p:nvPr/>
        </p:nvSpPr>
        <p:spPr>
          <a:xfrm rot="16200000">
            <a:off x="-878084" y="1683230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Windgeräusche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BB81874-0999-354D-6452-BDEF966E56BA}"/>
              </a:ext>
            </a:extLst>
          </p:cNvPr>
          <p:cNvSpPr txBox="1">
            <a:spLocks/>
          </p:cNvSpPr>
          <p:nvPr/>
        </p:nvSpPr>
        <p:spPr>
          <a:xfrm rot="16200000">
            <a:off x="1131403" y="1705306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Eichhörnchen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587299E-F8EB-960D-5DE7-1AF87BD676A4}"/>
              </a:ext>
            </a:extLst>
          </p:cNvPr>
          <p:cNvSpPr txBox="1">
            <a:spLocks/>
          </p:cNvSpPr>
          <p:nvPr/>
        </p:nvSpPr>
        <p:spPr>
          <a:xfrm rot="16200000">
            <a:off x="3101604" y="1699163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Wildschwein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7813AD2-CE54-099E-B5B6-4EEF3CAC8B09}"/>
              </a:ext>
            </a:extLst>
          </p:cNvPr>
          <p:cNvSpPr txBox="1">
            <a:spLocks/>
          </p:cNvSpPr>
          <p:nvPr/>
        </p:nvSpPr>
        <p:spPr>
          <a:xfrm rot="16200000">
            <a:off x="5144838" y="1692900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Wildschwein im Laub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C86C3B85-62B5-DB4E-F170-FCC64F961A0C}"/>
              </a:ext>
            </a:extLst>
          </p:cNvPr>
          <p:cNvSpPr txBox="1">
            <a:spLocks/>
          </p:cNvSpPr>
          <p:nvPr/>
        </p:nvSpPr>
        <p:spPr>
          <a:xfrm rot="16200000">
            <a:off x="7089339" y="1705307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Knall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3CFE98D-1882-5BA4-A171-EE59A8658A44}"/>
              </a:ext>
            </a:extLst>
          </p:cNvPr>
          <p:cNvSpPr txBox="1">
            <a:spLocks/>
          </p:cNvSpPr>
          <p:nvPr/>
        </p:nvSpPr>
        <p:spPr>
          <a:xfrm rot="16200000">
            <a:off x="9032328" y="1704616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Mäusetrippeln</a:t>
            </a:r>
          </a:p>
        </p:txBody>
      </p:sp>
      <p:pic>
        <p:nvPicPr>
          <p:cNvPr id="14" name="Grafik 1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F3BFDE6-1CAB-A286-A288-610F26A2B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20975" y="877434"/>
            <a:ext cx="1061512" cy="1061512"/>
          </a:xfrm>
          <a:prstGeom prst="rect">
            <a:avLst/>
          </a:prstGeom>
        </p:spPr>
      </p:pic>
      <p:pic>
        <p:nvPicPr>
          <p:cNvPr id="15" name="Grafik 14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BEEE2E19-D492-37B1-BF80-3399B32A9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0106" y="2036772"/>
            <a:ext cx="1210063" cy="98935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E82593D-F6CE-A109-AD3E-E53635D31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5512">
            <a:off x="2889538" y="1517751"/>
            <a:ext cx="842391" cy="84239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CF0E652-E055-39BB-539E-61C17B248C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8112" y="1198904"/>
            <a:ext cx="1469178" cy="146917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F2378D2-E24A-4789-38F8-2047545DFA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368">
            <a:off x="6733933" y="1169864"/>
            <a:ext cx="1300215" cy="1008520"/>
          </a:xfrm>
          <a:prstGeom prst="rect">
            <a:avLst/>
          </a:prstGeom>
        </p:spPr>
      </p:pic>
      <p:pic>
        <p:nvPicPr>
          <p:cNvPr id="19" name="Grafik 18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C7FCBAA9-009C-AD62-C6F6-19D7E69048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2153">
            <a:off x="6911883" y="1836529"/>
            <a:ext cx="1017731" cy="152674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5C1461A-EE37-C186-5C2A-A467FBFA96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22145" y="512735"/>
            <a:ext cx="1153069" cy="1153069"/>
          </a:xfrm>
          <a:prstGeom prst="rect">
            <a:avLst/>
          </a:prstGeom>
        </p:spPr>
      </p:pic>
      <p:pic>
        <p:nvPicPr>
          <p:cNvPr id="21" name="Grafik 20" descr="Ein Bild, das Text, Briefpapier, Umschlag, Visitenkarte enthält.&#10;&#10;Automatisch generierte Beschreibung">
            <a:extLst>
              <a:ext uri="{FF2B5EF4-FFF2-40B4-BE49-F238E27FC236}">
                <a16:creationId xmlns:a16="http://schemas.microsoft.com/office/drawing/2014/main" id="{71CE7A48-A07C-57B5-D884-22121FE506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8461100" y="1971436"/>
            <a:ext cx="1864469" cy="105374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DC87A49-F2BB-264C-A995-52E4463527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90993" y="862391"/>
            <a:ext cx="1253560" cy="1253560"/>
          </a:xfrm>
          <a:prstGeom prst="rect">
            <a:avLst/>
          </a:prstGeom>
        </p:spPr>
      </p:pic>
      <p:pic>
        <p:nvPicPr>
          <p:cNvPr id="23" name="Grafik 22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950D9EB4-EF54-FC41-4EA1-FD208ECBE5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2153">
            <a:off x="10871252" y="1890064"/>
            <a:ext cx="999546" cy="149946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B8757C7-944C-CC81-8599-EA42663DE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0904" y="4204036"/>
            <a:ext cx="1514530" cy="1514530"/>
          </a:xfrm>
          <a:prstGeom prst="rect">
            <a:avLst/>
          </a:prstGeom>
        </p:spPr>
      </p:pic>
      <p:pic>
        <p:nvPicPr>
          <p:cNvPr id="27" name="Grafik 26" descr="Ein Bild, das Text enthält.&#10;&#10;Automatisch generierte Beschreibung">
            <a:extLst>
              <a:ext uri="{FF2B5EF4-FFF2-40B4-BE49-F238E27FC236}">
                <a16:creationId xmlns:a16="http://schemas.microsoft.com/office/drawing/2014/main" id="{CFFEC966-C1D9-5CA4-7319-A40C4BCBC2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892" flipH="1">
            <a:off x="4711236" y="4936233"/>
            <a:ext cx="1305645" cy="129742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8728CA9-2D8B-9C34-E704-ABC6BF3C2B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36854" y="3781105"/>
            <a:ext cx="1024541" cy="102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22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2866956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(Vogelgeräusche) </a:t>
            </a: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Piep, Piep, Piep</a:t>
            </a:r>
          </a:p>
        </p:txBody>
      </p:sp>
      <p:pic>
        <p:nvPicPr>
          <p:cNvPr id="2" name="Grafik 1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EF048743-1372-1581-B733-08991C2E5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12" y="-1252109"/>
            <a:ext cx="5390800" cy="437957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B75E05BA-72F9-7EAE-6877-A05802FA8018}"/>
              </a:ext>
            </a:extLst>
          </p:cNvPr>
          <p:cNvSpPr txBox="1">
            <a:spLocks/>
          </p:cNvSpPr>
          <p:nvPr/>
        </p:nvSpPr>
        <p:spPr>
          <a:xfrm>
            <a:off x="6146998" y="155372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>
                <a:latin typeface="Myriad Pro" panose="020B0503030403020204" pitchFamily="34" charset="0"/>
                <a:ea typeface="HanziPen SC" panose="03000300000000000000" pitchFamily="66" charset="-122"/>
              </a:rPr>
              <a:t>Vogelgeflatter</a:t>
            </a:r>
            <a:r>
              <a:rPr lang="de-DE" sz="2000" dirty="0">
                <a:latin typeface="Myriad Pro" panose="020B0503030403020204" pitchFamily="34" charset="0"/>
                <a:ea typeface="HanziPen SC" panose="03000300000000000000" pitchFamily="66" charset="-122"/>
              </a:rPr>
              <a:t> auf der nächsten Folie</a:t>
            </a:r>
          </a:p>
        </p:txBody>
      </p:sp>
      <p:cxnSp>
        <p:nvCxnSpPr>
          <p:cNvPr id="4" name="Gekrümmte Verbindung 3">
            <a:extLst>
              <a:ext uri="{FF2B5EF4-FFF2-40B4-BE49-F238E27FC236}">
                <a16:creationId xmlns:a16="http://schemas.microsoft.com/office/drawing/2014/main" id="{8E824B21-390D-FDA8-EBEA-E58A45F2D47E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65658" y="918467"/>
            <a:ext cx="667231" cy="64057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A5EF34B4-198E-B56B-EEA1-F6CBB00F9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36" y="2655271"/>
            <a:ext cx="1774760" cy="17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26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5" descr="DSC_0834_bearb.jpg">
            <a:extLst>
              <a:ext uri="{FF2B5EF4-FFF2-40B4-BE49-F238E27FC236}">
                <a16:creationId xmlns:a16="http://schemas.microsoft.com/office/drawing/2014/main" id="{710AA697-5D89-9AB3-C8A4-C89AC68E3B0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371768" y="1835150"/>
            <a:ext cx="6473825" cy="4298950"/>
          </a:xfr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E01D6FB6-0944-A00F-28EF-3987594788D9}"/>
              </a:ext>
            </a:extLst>
          </p:cNvPr>
          <p:cNvSpPr/>
          <p:nvPr/>
        </p:nvSpPr>
        <p:spPr>
          <a:xfrm>
            <a:off x="438449" y="2095833"/>
            <a:ext cx="4321479" cy="1521912"/>
          </a:xfrm>
          <a:prstGeom prst="rect">
            <a:avLst/>
          </a:prstGeom>
          <a:solidFill>
            <a:srgbClr val="FFF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538733" y="2729559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latin typeface="Myriad Pro" panose="020B0503030403020204" pitchFamily="34" charset="0"/>
              </a:rPr>
              <a:t>Handtuch spannen </a:t>
            </a:r>
            <a:br>
              <a:rPr lang="de-DE" sz="4000" i="1" dirty="0">
                <a:latin typeface="Myriad Pro" panose="020B0503030403020204" pitchFamily="34" charset="0"/>
              </a:rPr>
            </a:br>
            <a:r>
              <a:rPr lang="de-DE" sz="4000" i="1" dirty="0">
                <a:latin typeface="Myriad Pro" panose="020B0503030403020204" pitchFamily="34" charset="0"/>
              </a:rPr>
              <a:t>und lockern</a:t>
            </a:r>
            <a:endParaRPr lang="de-DE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C14A54E-E34D-4C89-2CB0-F90CFC913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88" y="2095833"/>
            <a:ext cx="1774760" cy="17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11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88677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Die Eulen sitzen auf dem Baum.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7030A0"/>
                </a:solidFill>
                <a:latin typeface="Myriad Pro Light" panose="020B0403030403020204" pitchFamily="34" charset="0"/>
              </a:rPr>
              <a:t>Erzählkind 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022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2866956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(Eulengeräusche) </a:t>
            </a:r>
          </a:p>
          <a:p>
            <a:pPr algn="l">
              <a:lnSpc>
                <a:spcPts val="5200"/>
              </a:lnSpc>
            </a:pPr>
            <a:r>
              <a:rPr lang="de-DE" sz="4000" dirty="0" err="1">
                <a:latin typeface="Myriad Pro" panose="020B0503030403020204" pitchFamily="34" charset="0"/>
              </a:rPr>
              <a:t>Schu-huuu</a:t>
            </a:r>
            <a:r>
              <a:rPr lang="de-DE" sz="4000" dirty="0">
                <a:latin typeface="Myriad Pro" panose="020B0503030403020204" pitchFamily="34" charset="0"/>
              </a:rPr>
              <a:t>, </a:t>
            </a:r>
            <a:r>
              <a:rPr lang="de-DE" sz="4000" dirty="0" err="1">
                <a:latin typeface="Myriad Pro" panose="020B0503030403020204" pitchFamily="34" charset="0"/>
              </a:rPr>
              <a:t>Schu-huuu</a:t>
            </a:r>
            <a:endParaRPr lang="de-DE" sz="4000" dirty="0">
              <a:latin typeface="Myriad Pro" panose="020B0503030403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5E05BA-72F9-7EAE-6877-A05802FA8018}"/>
              </a:ext>
            </a:extLst>
          </p:cNvPr>
          <p:cNvSpPr txBox="1">
            <a:spLocks/>
          </p:cNvSpPr>
          <p:nvPr/>
        </p:nvSpPr>
        <p:spPr>
          <a:xfrm>
            <a:off x="6335065" y="1827185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>
                <a:latin typeface="Myriad Pro" panose="020B0503030403020204" pitchFamily="34" charset="0"/>
                <a:ea typeface="HanziPen SC" panose="03000300000000000000" pitchFamily="66" charset="-122"/>
              </a:rPr>
              <a:t>Vogelgeflatter</a:t>
            </a:r>
            <a:r>
              <a:rPr lang="de-DE" sz="2000" dirty="0">
                <a:latin typeface="Myriad Pro" panose="020B0503030403020204" pitchFamily="34" charset="0"/>
                <a:ea typeface="HanziPen SC" panose="03000300000000000000" pitchFamily="66" charset="-122"/>
              </a:rPr>
              <a:t> durch Streichen </a:t>
            </a:r>
            <a:br>
              <a:rPr lang="de-DE" sz="2000" dirty="0">
                <a:latin typeface="Myriad Pro" panose="020B0503030403020204" pitchFamily="34" charset="0"/>
                <a:ea typeface="HanziPen SC" panose="03000300000000000000" pitchFamily="66" charset="-122"/>
              </a:rPr>
            </a:br>
            <a:r>
              <a:rPr lang="de-DE" sz="2000" dirty="0">
                <a:latin typeface="Myriad Pro" panose="020B0503030403020204" pitchFamily="34" charset="0"/>
                <a:ea typeface="HanziPen SC" panose="03000300000000000000" pitchFamily="66" charset="-122"/>
              </a:rPr>
              <a:t>über einen Handfeger</a:t>
            </a:r>
          </a:p>
        </p:txBody>
      </p:sp>
      <p:pic>
        <p:nvPicPr>
          <p:cNvPr id="7" name="Grafik 6" descr="Ein Bild, das rot, Werkzeug enthält.&#10;&#10;Automatisch generierte Beschreibung">
            <a:extLst>
              <a:ext uri="{FF2B5EF4-FFF2-40B4-BE49-F238E27FC236}">
                <a16:creationId xmlns:a16="http://schemas.microsoft.com/office/drawing/2014/main" id="{34E3431A-2F1D-CCF9-C5BB-70B11854C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0960">
            <a:off x="6961414" y="-922965"/>
            <a:ext cx="1860575" cy="4267898"/>
          </a:xfrm>
          <a:prstGeom prst="rect">
            <a:avLst/>
          </a:prstGeom>
        </p:spPr>
      </p:pic>
      <p:cxnSp>
        <p:nvCxnSpPr>
          <p:cNvPr id="4" name="Gekrümmte Verbindung 3">
            <a:extLst>
              <a:ext uri="{FF2B5EF4-FFF2-40B4-BE49-F238E27FC236}">
                <a16:creationId xmlns:a16="http://schemas.microsoft.com/office/drawing/2014/main" id="{8E824B21-390D-FDA8-EBEA-E58A45F2D47E}"/>
              </a:ext>
            </a:extLst>
          </p:cNvPr>
          <p:cNvCxnSpPr>
            <a:cxnSpLocks/>
          </p:cNvCxnSpPr>
          <p:nvPr/>
        </p:nvCxnSpPr>
        <p:spPr>
          <a:xfrm rot="16200000" flipV="1">
            <a:off x="8744666" y="1210837"/>
            <a:ext cx="667231" cy="64057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EBD142F-1F45-B723-D288-548E3C61E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37" y="2944201"/>
            <a:ext cx="1096371" cy="109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31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606</Words>
  <Application>Microsoft Macintosh PowerPoint</Application>
  <PresentationFormat>Breitbild</PresentationFormat>
  <Paragraphs>147</Paragraphs>
  <Slides>51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7" baseType="lpstr">
      <vt:lpstr>Aptos</vt:lpstr>
      <vt:lpstr>Aptos Display</vt:lpstr>
      <vt:lpstr>Arial</vt:lpstr>
      <vt:lpstr>Myriad Pro</vt:lpstr>
      <vt:lpstr>Myriad Pro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Madelmond, Jennifer</dc:creator>
  <cp:lastModifiedBy>Hock, Birgit</cp:lastModifiedBy>
  <cp:revision>13</cp:revision>
  <dcterms:created xsi:type="dcterms:W3CDTF">2025-04-14T11:44:39Z</dcterms:created>
  <dcterms:modified xsi:type="dcterms:W3CDTF">2025-04-25T07:12:42Z</dcterms:modified>
</cp:coreProperties>
</file>