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65" r:id="rId3"/>
    <p:sldId id="258" r:id="rId4"/>
    <p:sldId id="259" r:id="rId5"/>
    <p:sldId id="260" r:id="rId6"/>
    <p:sldId id="362" r:id="rId7"/>
    <p:sldId id="261" r:id="rId8"/>
    <p:sldId id="268" r:id="rId9"/>
    <p:sldId id="265" r:id="rId10"/>
    <p:sldId id="363" r:id="rId11"/>
    <p:sldId id="324" r:id="rId12"/>
    <p:sldId id="325" r:id="rId13"/>
    <p:sldId id="364" r:id="rId14"/>
    <p:sldId id="326" r:id="rId15"/>
    <p:sldId id="327" r:id="rId16"/>
    <p:sldId id="366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67" r:id="rId26"/>
    <p:sldId id="336" r:id="rId27"/>
    <p:sldId id="337" r:id="rId28"/>
    <p:sldId id="368" r:id="rId29"/>
    <p:sldId id="339" r:id="rId30"/>
    <p:sldId id="338" r:id="rId31"/>
    <p:sldId id="340" r:id="rId32"/>
    <p:sldId id="341" r:id="rId33"/>
    <p:sldId id="283" r:id="rId34"/>
    <p:sldId id="342" r:id="rId35"/>
    <p:sldId id="343" r:id="rId36"/>
    <p:sldId id="375" r:id="rId37"/>
    <p:sldId id="344" r:id="rId38"/>
    <p:sldId id="345" r:id="rId39"/>
    <p:sldId id="346" r:id="rId40"/>
    <p:sldId id="347" r:id="rId41"/>
    <p:sldId id="369" r:id="rId42"/>
    <p:sldId id="348" r:id="rId43"/>
    <p:sldId id="349" r:id="rId44"/>
    <p:sldId id="370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71" r:id="rId55"/>
    <p:sldId id="359" r:id="rId56"/>
    <p:sldId id="360" r:id="rId57"/>
    <p:sldId id="361" r:id="rId58"/>
    <p:sldId id="372" r:id="rId59"/>
    <p:sldId id="373" r:id="rId60"/>
    <p:sldId id="374" r:id="rId61"/>
  </p:sldIdLst>
  <p:sldSz cx="9144000" cy="6858000" type="screen4x3"/>
  <p:notesSz cx="6896100" cy="10033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CC00"/>
    <a:srgbClr val="FFF1D0"/>
    <a:srgbClr val="FBD47B"/>
    <a:srgbClr val="940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9" autoAdjust="0"/>
    <p:restoredTop sz="94626"/>
  </p:normalViewPr>
  <p:slideViewPr>
    <p:cSldViewPr>
      <p:cViewPr varScale="1">
        <p:scale>
          <a:sx n="90" d="100"/>
          <a:sy n="90" d="100"/>
        </p:scale>
        <p:origin x="13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6838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5DE8B-3ECB-4D45-9108-8B9CE1FF4F2C}" type="datetimeFigureOut">
              <a:rPr lang="de-FR" smtClean="0"/>
              <a:t>10/20/2021</a:t>
            </a:fld>
            <a:endParaRPr lang="de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412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9175"/>
            <a:ext cx="5518150" cy="3949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6838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A2854-C085-054A-94DE-1F848D5BAEC5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67490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2854-C085-054A-94DE-1F848D5BAEC5}" type="slidenum">
              <a:rPr lang="de-FR" smtClean="0"/>
              <a:t>1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20620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FEE4-1519-48A2-9184-6F155900D9CC}" type="datetimeFigureOut">
              <a:rPr lang="de-DE" smtClean="0"/>
              <a:pPr/>
              <a:t>20.10.2021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D55E-69A8-4E0E-B92F-3B4C7070E1B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FEE4-1519-48A2-9184-6F155900D9CC}" type="datetimeFigureOut">
              <a:rPr lang="de-DE" smtClean="0"/>
              <a:pPr/>
              <a:t>20.10.2021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D55E-69A8-4E0E-B92F-3B4C7070E1B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F6D18D-FF92-324B-B2E3-0B03D8736736}"/>
              </a:ext>
            </a:extLst>
          </p:cNvPr>
          <p:cNvSpPr/>
          <p:nvPr userDrawn="1"/>
        </p:nvSpPr>
        <p:spPr>
          <a:xfrm>
            <a:off x="-36512" y="6165304"/>
            <a:ext cx="9217024" cy="720080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7B4037E-AD35-3C4A-8926-CCFF21729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97842"/>
            <a:ext cx="1531155" cy="1032639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0A574CA-EE84-7547-B594-2CA51F019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94896"/>
            <a:ext cx="827064" cy="288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9FEE4-1519-48A2-9184-6F155900D9CC}" type="datetimeFigureOut">
              <a:rPr lang="de-DE" smtClean="0"/>
              <a:pPr/>
              <a:t>20.10.2021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D55E-69A8-4E0E-B92F-3B4C7070E1B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17" Type="http://schemas.openxmlformats.org/officeDocument/2006/relationships/image" Target="../media/image2.png"/><Relationship Id="rId2" Type="http://schemas.openxmlformats.org/officeDocument/2006/relationships/image" Target="../media/image6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64.jpe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26.png"/><Relationship Id="rId1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8.wdp"/><Relationship Id="rId7" Type="http://schemas.openxmlformats.org/officeDocument/2006/relationships/image" Target="../media/image44.png"/><Relationship Id="rId12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59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jpeg"/><Relationship Id="rId9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B699A27-555E-5740-B802-95AE927EF3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024" y="2058417"/>
            <a:ext cx="7772400" cy="1470025"/>
          </a:xfrm>
        </p:spPr>
        <p:txBody>
          <a:bodyPr>
            <a:normAutofit/>
          </a:bodyPr>
          <a:lstStyle/>
          <a:p>
            <a:r>
              <a:rPr lang="de-DE" sz="6300" dirty="0">
                <a:latin typeface="Myriad Pro" panose="020B0503030403020204" pitchFamily="34" charset="0"/>
              </a:rPr>
              <a:t>Der Waldspaziergang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46BFF4-C7B5-9744-AB04-D875295A1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2" y="3790971"/>
            <a:ext cx="3608514" cy="256557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51720" y="4750147"/>
            <a:ext cx="6400800" cy="1752600"/>
          </a:xfrm>
        </p:spPr>
        <p:txBody>
          <a:bodyPr/>
          <a:lstStyle/>
          <a:p>
            <a:r>
              <a:rPr lang="de-DE" dirty="0">
                <a:solidFill>
                  <a:srgbClr val="940815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Ein Hörspiel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0E94FB-E7F2-4740-8B1B-D4CF21DB8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096344" cy="20882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088823-0A89-1C4D-92FB-A4EAF114D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2" y="3705002"/>
            <a:ext cx="2256180" cy="284474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D3DDF-CB54-8540-9446-B29A400C48CE}"/>
              </a:ext>
            </a:extLst>
          </p:cNvPr>
          <p:cNvSpPr/>
          <p:nvPr/>
        </p:nvSpPr>
        <p:spPr>
          <a:xfrm>
            <a:off x="7465168" y="260648"/>
            <a:ext cx="1678832" cy="576064"/>
          </a:xfrm>
          <a:prstGeom prst="rect">
            <a:avLst/>
          </a:prstGeom>
          <a:solidFill>
            <a:srgbClr val="FBD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E802E60-4D19-BA43-BDC6-26B7F45268BC}"/>
              </a:ext>
            </a:extLst>
          </p:cNvPr>
          <p:cNvSpPr txBox="1">
            <a:spLocks/>
          </p:cNvSpPr>
          <p:nvPr/>
        </p:nvSpPr>
        <p:spPr>
          <a:xfrm>
            <a:off x="7465168" y="66513"/>
            <a:ext cx="1499320" cy="96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latin typeface="Myriad Pro" panose="020B0503030403020204" pitchFamily="34" charset="0"/>
              </a:rPr>
              <a:t>Ab 6 Jahren</a:t>
            </a:r>
          </a:p>
        </p:txBody>
      </p:sp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AB2E4BB-3396-0B41-B1AF-7442A2BCB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68" y="6108004"/>
            <a:ext cx="1427312" cy="4970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8592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500" i="1" dirty="0">
                <a:latin typeface="Myriad Pro" panose="020B0503030403020204" pitchFamily="34" charset="0"/>
              </a:rPr>
              <a:t>Flattern der Eule durch Streichen über einen Handfeger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D92E0A6-8DCD-6D41-BDF5-9F0E76D50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37" y="2886274"/>
            <a:ext cx="1096371" cy="1096371"/>
          </a:xfrm>
          <a:prstGeom prst="rect">
            <a:avLst/>
          </a:prstGeom>
        </p:spPr>
      </p:pic>
      <p:pic>
        <p:nvPicPr>
          <p:cNvPr id="5" name="Grafik 4" descr="Ein Bild, das rot, Werkzeug enthält.&#10;&#10;Automatisch generierte Beschreibung">
            <a:extLst>
              <a:ext uri="{FF2B5EF4-FFF2-40B4-BE49-F238E27FC236}">
                <a16:creationId xmlns:a16="http://schemas.microsoft.com/office/drawing/2014/main" id="{E95AC41D-E01C-3348-AD42-CB64579A0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559">
            <a:off x="1820104" y="1568329"/>
            <a:ext cx="2233075" cy="51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Der Specht klopft an einen Baum. 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325DE0-E609-D840-97DE-342A35522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err="1"/>
              <a:t>Spechtgeräusche</a:t>
            </a:r>
            <a:r>
              <a:rPr lang="de-DE" i="1" dirty="0"/>
              <a:t>: </a:t>
            </a:r>
            <a:r>
              <a:rPr lang="de-DE" i="1" dirty="0" err="1"/>
              <a:t>Tok</a:t>
            </a:r>
            <a:r>
              <a:rPr lang="de-DE" i="1" dirty="0"/>
              <a:t>, </a:t>
            </a:r>
            <a:r>
              <a:rPr lang="de-DE" i="1" dirty="0" err="1"/>
              <a:t>Tok</a:t>
            </a:r>
            <a:r>
              <a:rPr lang="de-DE" i="1" dirty="0"/>
              <a:t>, </a:t>
            </a:r>
            <a:r>
              <a:rPr lang="de-DE" i="1" dirty="0" err="1"/>
              <a:t>Tok</a:t>
            </a:r>
            <a:endParaRPr lang="de-DE" i="1" dirty="0"/>
          </a:p>
          <a:p>
            <a:pPr marL="0" indent="0">
              <a:buNone/>
            </a:pPr>
            <a:r>
              <a:rPr lang="de-DE" sz="2500" i="1" dirty="0"/>
              <a:t>(siehe nächste Seite)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B11ED55-1D1C-2949-AD7C-09B98F2B9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485856-D35A-5B44-850F-8CB627DAA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160298-A2E0-6C4C-885F-7F5ED7754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D65F7F-13E1-6746-BADC-30C8FD407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1BA7AC-3FD9-584C-A33D-152A7F4A47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2859272"/>
            <a:ext cx="1305386" cy="13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15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8592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500" i="1" dirty="0">
                <a:latin typeface="Myriad Pro" panose="020B0503030403020204" pitchFamily="34" charset="0"/>
              </a:rPr>
              <a:t>Klopfgeräusche durch Kastagnetten</a:t>
            </a:r>
          </a:p>
        </p:txBody>
      </p:sp>
      <p:pic>
        <p:nvPicPr>
          <p:cNvPr id="8" name="Grafik 7" descr="Ein Bild, das drinnen, orange, geschnitten enthält.&#10;&#10;Automatisch generierte Beschreibung">
            <a:extLst>
              <a:ext uri="{FF2B5EF4-FFF2-40B4-BE49-F238E27FC236}">
                <a16:creationId xmlns:a16="http://schemas.microsoft.com/office/drawing/2014/main" id="{8745FBF5-BF35-094F-A449-127C2E206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051">
            <a:off x="1813273" y="2694533"/>
            <a:ext cx="3510172" cy="28699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E893D10-B88D-D347-8B1E-898FF783A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2859272"/>
            <a:ext cx="1305386" cy="13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5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Erzählerkind 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Im Wald ist es sehr windig.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F7D31D-82D9-B44D-B874-1572C9831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5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Windgeräusche: </a:t>
            </a:r>
            <a:r>
              <a:rPr lang="de-DE" i="1" dirty="0" err="1"/>
              <a:t>Wuhuu</a:t>
            </a:r>
            <a:endParaRPr lang="de-DE" i="1" dirty="0"/>
          </a:p>
          <a:p>
            <a:pPr marL="0" indent="0">
              <a:buNone/>
            </a:pPr>
            <a:r>
              <a:rPr lang="de-DE" sz="2500" i="1" dirty="0"/>
              <a:t>(siehe nächste Seite)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E1D59F-4673-B543-A812-5D1E9D4C5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1AB5A1A-9DF4-9B47-AF24-A17DCA68A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BDB3361-A768-AC40-B539-AD3CE41628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2479FF-5E43-A94B-9CD3-44BFF5C88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C3BEB5-9B24-664F-9D8E-FE4D8FCDA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76872"/>
            <a:ext cx="1716224" cy="17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5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8592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Mit dem Mund Windgeräusche nachahmen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In kreisförmigen Bewegungen mit der Handfläche </a:t>
            </a:r>
            <a:br>
              <a:rPr lang="de-DE" sz="2500" i="1" dirty="0"/>
            </a:br>
            <a:r>
              <a:rPr lang="de-DE" sz="2500" i="1" dirty="0"/>
              <a:t>über eine Trommel/ein Tamburin streichen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Leicht über ein Weinglas blasen</a:t>
            </a:r>
            <a:endParaRPr lang="de-FR" sz="2500" i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5E8579E-3836-534E-A383-E0DC0B430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76872"/>
            <a:ext cx="1716224" cy="1716224"/>
          </a:xfrm>
          <a:prstGeom prst="rect">
            <a:avLst/>
          </a:prstGeom>
        </p:spPr>
      </p:pic>
      <p:pic>
        <p:nvPicPr>
          <p:cNvPr id="5" name="Grafik 4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BF96967B-C953-1B48-8DDD-09AC214A6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88" y="3573016"/>
            <a:ext cx="883111" cy="2323976"/>
          </a:xfrm>
          <a:prstGeom prst="rect">
            <a:avLst/>
          </a:prstGeom>
        </p:spPr>
      </p:pic>
      <p:pic>
        <p:nvPicPr>
          <p:cNvPr id="11" name="Grafik 10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E26A12F8-5D02-B94B-AA23-82568FF99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0" y="3717032"/>
            <a:ext cx="2958480" cy="24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Erzählerkind 7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Ein Eichhörnchen knabbert Nüsse.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133722-F011-EF46-B10A-CBC3B6D64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err="1"/>
              <a:t>Knabber</a:t>
            </a:r>
            <a:r>
              <a:rPr lang="de-DE" i="1" dirty="0"/>
              <a:t>- und Schmatz-</a:t>
            </a:r>
            <a:br>
              <a:rPr lang="de-DE" i="1" dirty="0"/>
            </a:br>
            <a:r>
              <a:rPr lang="de-DE" i="1" dirty="0" err="1"/>
              <a:t>geräusche</a:t>
            </a:r>
            <a:r>
              <a:rPr lang="de-DE" i="1" dirty="0"/>
              <a:t> mit dem Mund</a:t>
            </a:r>
            <a:r>
              <a:rPr lang="de-FR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F63910-93AA-1F47-90F3-9E30FCBDF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C0556-76E5-0D42-B924-2D2600E7B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D01288-1556-824E-AAB6-E602F1CE0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58" y="2232248"/>
            <a:ext cx="112474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Erzählerkind 8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Ein Wildschein läuft durch den Wald.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3AF8DA-3BBB-E749-AEFC-384792279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F8F224A5-DD4D-D24C-B6AB-5C6897587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23927">
            <a:off x="234471" y="2453358"/>
            <a:ext cx="3419872" cy="19153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Benötigtes Material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 descr="Ein Bild, das rot, Werkzeug enthält.&#10;&#10;Automatisch generierte Beschreibung">
            <a:extLst>
              <a:ext uri="{FF2B5EF4-FFF2-40B4-BE49-F238E27FC236}">
                <a16:creationId xmlns:a16="http://schemas.microsoft.com/office/drawing/2014/main" id="{A9F8F108-8B27-F24F-8AB9-813A3241E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559">
            <a:off x="1028008" y="1334909"/>
            <a:ext cx="1137331" cy="2608878"/>
          </a:xfrm>
          <a:prstGeom prst="rect">
            <a:avLst/>
          </a:prstGeom>
        </p:spPr>
      </p:pic>
      <p:pic>
        <p:nvPicPr>
          <p:cNvPr id="9" name="Grafik 8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FA57ADA2-FB34-E34E-B355-EBF6A3AAE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42" y="4193952"/>
            <a:ext cx="629452" cy="1656452"/>
          </a:xfrm>
          <a:prstGeom prst="rect">
            <a:avLst/>
          </a:prstGeom>
        </p:spPr>
      </p:pic>
      <p:pic>
        <p:nvPicPr>
          <p:cNvPr id="10" name="Grafik 9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4AF3550B-D3B9-B04C-BB93-7F06F0645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" y="4223277"/>
            <a:ext cx="2146894" cy="17553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8744DC-ED1C-4C48-A9C8-A3A8E5E1C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03" y="-4477"/>
            <a:ext cx="2120577" cy="1644839"/>
          </a:xfrm>
          <a:prstGeom prst="rect">
            <a:avLst/>
          </a:prstGeom>
        </p:spPr>
      </p:pic>
      <p:pic>
        <p:nvPicPr>
          <p:cNvPr id="8" name="Grafik 7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07F7A8D2-32AE-6141-BF87-28923D2A8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30" y="1535780"/>
            <a:ext cx="3740108" cy="2113811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6F11714-9E1E-5446-AE1C-DE7F60AAF4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99" y="3381673"/>
            <a:ext cx="2926938" cy="2908510"/>
          </a:xfrm>
          <a:prstGeom prst="rect">
            <a:avLst/>
          </a:prstGeom>
        </p:spPr>
      </p:pic>
      <p:pic>
        <p:nvPicPr>
          <p:cNvPr id="20" name="Grafik 19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CFDFF3FD-8921-D34A-AD93-4C122E1FB5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48" y="4180849"/>
            <a:ext cx="2885832" cy="2344495"/>
          </a:xfrm>
          <a:prstGeom prst="rect">
            <a:avLst/>
          </a:prstGeom>
        </p:spPr>
      </p:pic>
      <p:pic>
        <p:nvPicPr>
          <p:cNvPr id="22" name="Grafik 21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D0A010A3-01F3-6B49-A9D2-8E52DE85C4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31471"/>
            <a:ext cx="2069016" cy="3103827"/>
          </a:xfrm>
          <a:prstGeom prst="rect">
            <a:avLst/>
          </a:prstGeom>
        </p:spPr>
      </p:pic>
      <p:pic>
        <p:nvPicPr>
          <p:cNvPr id="6" name="Grafik 5" descr="Ein Bild, das drinnen, orange, geschnitten enthält.&#10;&#10;Automatisch generierte Beschreibung">
            <a:extLst>
              <a:ext uri="{FF2B5EF4-FFF2-40B4-BE49-F238E27FC236}">
                <a16:creationId xmlns:a16="http://schemas.microsoft.com/office/drawing/2014/main" id="{7D6FD224-353F-F84C-8B00-AB40404693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051">
            <a:off x="2365744" y="3712120"/>
            <a:ext cx="1495893" cy="12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3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Einzelnes Grunzen</a:t>
            </a:r>
            <a:endParaRPr lang="de-FR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82A00D-E4E0-9E40-8D00-4CBCFE224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2BA864-6F6F-2C4B-BE4F-FB4B3B3F2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50743C-3E6E-0242-B3AE-0BC8AF988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41" y="2064194"/>
            <a:ext cx="1469178" cy="14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1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Das Wildschwein trifft auf andere Wildschweine.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E0B6DA-AAA5-0543-B938-A4214F951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Mehrere Wildschweine grunzen </a:t>
            </a:r>
            <a:br>
              <a:rPr lang="de-DE" i="1" dirty="0"/>
            </a:br>
            <a:r>
              <a:rPr lang="de-DE" i="1" dirty="0"/>
              <a:t>zusammen</a:t>
            </a:r>
            <a:r>
              <a:rPr lang="de-FR" dirty="0"/>
              <a:t>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3577BB-8953-814D-B683-C81A7EEAA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180C3D-7678-974E-94F2-9660142C3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86BF4AF-06DD-134A-8A8A-CC5EF8908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0F58CE6-12A5-9C4D-8B83-9797FE817E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7E97CC-0CCA-3541-90E5-E4ED95516B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84" y="2636912"/>
            <a:ext cx="1143000" cy="1143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529880-D2DA-0341-9D8A-9737EB469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445" y="3108477"/>
            <a:ext cx="1094987" cy="10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49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C0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Die Wildschweine laufen gemeinsam </a:t>
            </a:r>
            <a:br>
              <a:rPr lang="de-DE" dirty="0"/>
            </a:br>
            <a:r>
              <a:rPr lang="de-DE" dirty="0"/>
              <a:t>durch den Wald.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FC4931-4206-FC42-A9BA-77490F388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24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Wildschweingeräusche im Laub</a:t>
            </a:r>
            <a:r>
              <a:rPr lang="de-FR" i="1" dirty="0"/>
              <a:t/>
            </a:r>
            <a:br>
              <a:rPr lang="de-FR" i="1" dirty="0"/>
            </a:br>
            <a:r>
              <a:rPr lang="de-FR" sz="2500" i="1" dirty="0"/>
              <a:t>(siehe nächste Seite)</a:t>
            </a:r>
            <a:endParaRPr lang="de-DE" sz="2500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FE2260-509C-2248-825B-56C1A0EED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C91BC2-6180-8444-A03E-02E1B39A8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12" y="2064194"/>
            <a:ext cx="2276588" cy="1694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BDA6C6-88D8-104F-96E3-090CAD49D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44" y="1772816"/>
            <a:ext cx="213285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13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4" descr="DSC_0835.JPG">
            <a:extLst>
              <a:ext uri="{FF2B5EF4-FFF2-40B4-BE49-F238E27FC236}">
                <a16:creationId xmlns:a16="http://schemas.microsoft.com/office/drawing/2014/main" id="{30C89C30-0356-964D-BBF6-B26074BD1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084" y="3218744"/>
            <a:ext cx="3520576" cy="2292719"/>
          </a:xfrm>
          <a:prstGeom prst="rect">
            <a:avLst/>
          </a:prstGeom>
        </p:spPr>
      </p:pic>
      <p:pic>
        <p:nvPicPr>
          <p:cNvPr id="17" name="Grafik 16" descr="DSC_0836.JPG">
            <a:extLst>
              <a:ext uri="{FF2B5EF4-FFF2-40B4-BE49-F238E27FC236}">
                <a16:creationId xmlns:a16="http://schemas.microsoft.com/office/drawing/2014/main" id="{4F7D23F5-BFB5-9D49-A2E7-6DB3D8798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1660" y="3218744"/>
            <a:ext cx="3465988" cy="22927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85921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i="1" dirty="0"/>
              <a:t>Laufgeräusche: mit der flachen Hand auf eine</a:t>
            </a:r>
            <a:br>
              <a:rPr lang="de-DE" sz="2500" i="1" dirty="0"/>
            </a:br>
            <a:r>
              <a:rPr lang="de-DE" sz="2500" i="1" dirty="0"/>
              <a:t>Plastiktüte/ einen gesammelten Laub-Berg schlagen</a:t>
            </a:r>
            <a:br>
              <a:rPr lang="de-DE" sz="2500" i="1" dirty="0"/>
            </a:br>
            <a:endParaRPr lang="de-FR" sz="2500" i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E2704B-BF98-3840-8ED0-FF156572CD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40" y="2664296"/>
            <a:ext cx="1700808" cy="17008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3177D9-B252-DE47-9DD9-3201C11A8B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38" y="0"/>
            <a:ext cx="3384962" cy="26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34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Plötzlich hört man einen lauten Knall.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F9D416-1C4F-FE4B-AEE9-CD6C55A3C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Knall</a:t>
            </a:r>
            <a:r>
              <a:rPr lang="de-FR" i="1" dirty="0"/>
              <a:t/>
            </a:r>
            <a:br>
              <a:rPr lang="de-FR" i="1" dirty="0"/>
            </a:br>
            <a:r>
              <a:rPr lang="de-FR" sz="2500" i="1" dirty="0"/>
              <a:t>(siehe nächste Seite)</a:t>
            </a:r>
            <a:endParaRPr lang="de-DE" sz="2500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D831E1-4488-DD49-A051-D38153C2C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8CA6A92-B42E-244D-8DA9-B15487B86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EB763AA-8884-8C4A-A118-9C007718E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33" y="2204864"/>
            <a:ext cx="1327994" cy="13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60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9040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i="1" dirty="0"/>
              <a:t>Gebastelten Papierknaller knallen lassen – Anleitung siehe: </a:t>
            </a:r>
            <a:r>
              <a:rPr lang="de-DE" sz="2000" i="1" dirty="0" err="1"/>
              <a:t>www.ohrenspitzer.de</a:t>
            </a:r>
            <a:r>
              <a:rPr lang="de-DE" sz="2000" i="1" dirty="0"/>
              <a:t>/</a:t>
            </a:r>
            <a:r>
              <a:rPr lang="de-DE" sz="2000" i="1" dirty="0" err="1"/>
              <a:t>methoden</a:t>
            </a:r>
            <a:r>
              <a:rPr lang="de-DE" sz="2000" i="1" dirty="0"/>
              <a:t>/</a:t>
            </a:r>
            <a:r>
              <a:rPr lang="de-DE" sz="2000" i="1" dirty="0" err="1"/>
              <a:t>tutorials</a:t>
            </a:r>
            <a:r>
              <a:rPr lang="de-DE" sz="2000" i="1" dirty="0"/>
              <a:t>/</a:t>
            </a:r>
            <a:r>
              <a:rPr lang="de-DE" sz="2000" i="1" dirty="0" err="1"/>
              <a:t>experimente</a:t>
            </a:r>
            <a:r>
              <a:rPr lang="de-DE" sz="2000" i="1" dirty="0"/>
              <a:t>-mit-schall/</a:t>
            </a:r>
            <a:endParaRPr lang="de-FR" sz="2000" i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C0EF6C5-F934-EF4B-8FBB-969A926B7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34" y="2831369"/>
            <a:ext cx="1327994" cy="1327994"/>
          </a:xfrm>
          <a:prstGeom prst="rect">
            <a:avLst/>
          </a:prstGeom>
        </p:spPr>
      </p:pic>
      <p:pic>
        <p:nvPicPr>
          <p:cNvPr id="7" name="Grafik 6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FAFDA4FD-87E1-964F-8655-CD9359B37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27947"/>
            <a:ext cx="5436096" cy="30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29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(rufen) </a:t>
            </a:r>
            <a:r>
              <a:rPr lang="de-DE" dirty="0"/>
              <a:t>Was war das? </a:t>
            </a:r>
            <a:endParaRPr lang="de-FR" dirty="0"/>
          </a:p>
          <a:p>
            <a:pPr marL="0" indent="0">
              <a:buNone/>
            </a:pP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F9316C-3D49-EE41-B209-BEEEBF057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1927258-E52E-E04A-AE91-626B11284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4F81F0-5CA5-3741-9733-CE1C4AB9E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317CBC-7B65-894D-A6C7-D47AAFC29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9C5F3B-CC4D-6C4F-BD6E-E574534BC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924944"/>
            <a:ext cx="1044479" cy="10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9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Sonne scheint.</a:t>
            </a:r>
            <a:endParaRPr lang="de-FR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5E427F-171C-254C-B4D2-C542DABDA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Erzählerkind 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Alle sind traurig.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C25CE7-D1A5-EC41-8AC9-1B5F451C7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8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Eine Maus schleicht im Wald.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65A79E-AB76-B042-A77B-7E083FE48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86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Leises Trippeln</a:t>
            </a:r>
            <a:br>
              <a:rPr lang="de-DE" i="1" dirty="0"/>
            </a:br>
            <a:r>
              <a:rPr lang="de-FR" sz="2500" i="1" dirty="0"/>
              <a:t>(siehe nächste Seite)</a:t>
            </a:r>
            <a:endParaRPr lang="de-DE" sz="2500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A01959-2A0D-F645-9840-21CFBF5AE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ECEC79E-FF58-0548-9FA3-C5AA4FAF0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B3E071-7469-0242-89F7-BF0A0467A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25" y="1953124"/>
            <a:ext cx="1694262" cy="1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50611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2500" i="1" dirty="0"/>
              <a:t>Mit Fingern auf einer flach gezogenen Tüte tippeln</a:t>
            </a:r>
            <a:br>
              <a:rPr lang="de-DE" sz="2500" i="1" dirty="0"/>
            </a:br>
            <a:endParaRPr lang="de-DE" sz="2500" i="1" dirty="0"/>
          </a:p>
        </p:txBody>
      </p:sp>
      <p:pic>
        <p:nvPicPr>
          <p:cNvPr id="4" name="Inhaltsplatzhalter 3" descr="DSC_08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2276872"/>
            <a:ext cx="5544616" cy="3682619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0C3AF2-AFC5-2745-8BF3-947D2FDA3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B82770-BE61-DA46-939A-00FD9FECC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ED19390-2A55-8A4F-97C4-8D2619F1860B}"/>
              </a:ext>
            </a:extLst>
          </p:cNvPr>
          <p:cNvSpPr txBox="1">
            <a:spLocks/>
          </p:cNvSpPr>
          <p:nvPr/>
        </p:nvSpPr>
        <p:spPr>
          <a:xfrm>
            <a:off x="457200" y="629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404ACE-64ED-F240-BAF1-52E0FEF82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6558"/>
            <a:ext cx="1514530" cy="15145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Erzählerkind 6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Ein Ast knackt.  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349467-506A-AF4A-A37F-0FF2D5B48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57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Knackgeräusch </a:t>
            </a:r>
          </a:p>
          <a:p>
            <a:pPr marL="0" indent="0">
              <a:buNone/>
            </a:pPr>
            <a:r>
              <a:rPr lang="de-DE" sz="2500" i="1" dirty="0"/>
              <a:t>(siehe nächste Seite)</a:t>
            </a:r>
            <a:r>
              <a:rPr lang="de-FR" sz="2500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349018-DD72-0340-A56D-957824F91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09CF62F-FB49-E048-AEC8-3BD8A2CAF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A3F233-D925-F24B-980F-A34541BBB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38" y="1412776"/>
            <a:ext cx="2938636" cy="29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9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26876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2500" i="1" dirty="0"/>
              <a:t>Einen Ast in der Mitte durchbrechen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0C3AF2-AFC5-2745-8BF3-947D2FDA3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B82770-BE61-DA46-939A-00FD9FEC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ED19390-2A55-8A4F-97C4-8D2619F1860B}"/>
              </a:ext>
            </a:extLst>
          </p:cNvPr>
          <p:cNvSpPr txBox="1">
            <a:spLocks/>
          </p:cNvSpPr>
          <p:nvPr/>
        </p:nvSpPr>
        <p:spPr>
          <a:xfrm>
            <a:off x="457200" y="629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8F2C7EA-1A29-0B45-B224-8492CBA4A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535">
            <a:off x="913736" y="2545217"/>
            <a:ext cx="4571999" cy="25606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D191518-BDCF-BA46-A6ED-B3FA54279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92" y="2330907"/>
            <a:ext cx="2362572" cy="23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4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Erzählerkind 7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Die Maus erschrickt.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3925E5-7380-BF4F-862C-F1FDFA78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8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Aufgeregtes, hohes Piepsen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18282B-B418-8B46-A6D6-249EFAB55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7EBD60-A649-0143-8CB1-0CF9B9932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011A61-492C-6D4C-9802-95B5CC819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25" y="1953124"/>
            <a:ext cx="1694262" cy="1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80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Erzählerkind 8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Die Maus versteckt sich.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00F1E3-0D21-BC4A-A81F-D3651C802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C0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Ein neuer Tag im Wald beginnt.</a:t>
            </a:r>
            <a:endParaRPr lang="de-FR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53BD87-3CF3-AD4C-BA8B-DF743682C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Ein sich entfernendes </a:t>
            </a:r>
            <a:br>
              <a:rPr lang="de-DE" i="1" dirty="0"/>
            </a:br>
            <a:r>
              <a:rPr lang="de-DE" i="1" dirty="0"/>
              <a:t>Mäusetrippeln</a:t>
            </a:r>
            <a:r>
              <a:rPr lang="de-FR" i="1" dirty="0"/>
              <a:t> </a:t>
            </a:r>
            <a:br>
              <a:rPr lang="de-FR" i="1" dirty="0"/>
            </a:br>
            <a:r>
              <a:rPr lang="de-FR" sz="2500" i="1" dirty="0"/>
              <a:t>(siehe nächste Seite)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7774F1-FE19-0648-8E74-96D817493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67807C-B472-2347-835D-D73C075DB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7329E7-0D3B-6744-A420-36C220E46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25" y="1953124"/>
            <a:ext cx="1694262" cy="1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0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5395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2500" i="1" dirty="0"/>
              <a:t>Mit Fingern auf einer flach gezogenen Tüte tippeln, dann mit dem Mikrofon immer weiter vom Geräusch entfernen</a:t>
            </a:r>
            <a:br>
              <a:rPr lang="de-DE" sz="2500" i="1" dirty="0"/>
            </a:br>
            <a:endParaRPr lang="de-DE" sz="2500" i="1" dirty="0"/>
          </a:p>
        </p:txBody>
      </p:sp>
      <p:pic>
        <p:nvPicPr>
          <p:cNvPr id="4" name="Inhaltsplatzhalter 3" descr="DSC_08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2802960"/>
            <a:ext cx="4752528" cy="3156531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0C3AF2-AFC5-2745-8BF3-947D2FDA3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B82770-BE61-DA46-939A-00FD9FECC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ED19390-2A55-8A4F-97C4-8D2619F1860B}"/>
              </a:ext>
            </a:extLst>
          </p:cNvPr>
          <p:cNvSpPr txBox="1">
            <a:spLocks/>
          </p:cNvSpPr>
          <p:nvPr/>
        </p:nvSpPr>
        <p:spPr>
          <a:xfrm>
            <a:off x="457200" y="629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404ACE-64ED-F240-BAF1-52E0FEF82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6558"/>
            <a:ext cx="1514530" cy="15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2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Man kann viele Hasen hoppeln hören.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ECEBB9-4DE0-D047-911C-4EF11AA7F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77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err="1"/>
              <a:t>Hoppelgeräusche</a:t>
            </a:r>
            <a:r>
              <a:rPr lang="de-DE" i="1" dirty="0"/>
              <a:t/>
            </a:r>
            <a:br>
              <a:rPr lang="de-DE" i="1" dirty="0"/>
            </a:br>
            <a:r>
              <a:rPr lang="de-DE" sz="2500" i="1" dirty="0"/>
              <a:t>(siehe nächste Seite)</a:t>
            </a:r>
            <a:endParaRPr lang="de-FR" sz="2500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3C29E8-9533-A94F-B7B4-179AE7216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7B63E3-BB6B-0E4A-8A25-E86C54141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A8AE8C-5D4F-8147-A97B-DE48F754A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83" y="1939470"/>
            <a:ext cx="1818985" cy="181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76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941800"/>
            <a:ext cx="78592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Die Kinder hüpfen barfuß im Raum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Mit drei Fingern auf einen Tisch schlagen/ </a:t>
            </a:r>
            <a:br>
              <a:rPr lang="de-DE" sz="2500" i="1" dirty="0"/>
            </a:br>
            <a:r>
              <a:rPr lang="de-DE" sz="2500" i="1" dirty="0"/>
              <a:t>alternativ auf eine Plastiktüte, wenn der </a:t>
            </a:r>
            <a:br>
              <a:rPr lang="de-DE" sz="2500" i="1" dirty="0"/>
            </a:br>
            <a:r>
              <a:rPr lang="de-DE" sz="2500" i="1" dirty="0"/>
              <a:t>Hase im Wald hoppeln soll</a:t>
            </a:r>
            <a:endParaRPr lang="de-FR" sz="2500" i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3E22D6E-8E2E-2643-AAA6-BABD48729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10" y="2778488"/>
            <a:ext cx="1436195" cy="14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C0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Der Tag geht langsam zu Ende.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14BC00-007A-7947-8274-20D0961FA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71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Es wird dunkel.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8B827C-116C-7647-BA05-36D651DB9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1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Erzählerkind 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Alle Tiere treffen sich jeden Abend.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3B8112-F9EF-8249-9B59-02E99D57D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46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Geräusche von Waldtieren: </a:t>
            </a:r>
          </a:p>
          <a:p>
            <a:pPr marL="0" indent="0">
              <a:buNone/>
            </a:pPr>
            <a:r>
              <a:rPr lang="de-DE" sz="2500" i="1" dirty="0"/>
              <a:t>Grunzen, </a:t>
            </a:r>
            <a:r>
              <a:rPr lang="de-DE" sz="2500" i="1" dirty="0" err="1"/>
              <a:t>Schu</a:t>
            </a:r>
            <a:r>
              <a:rPr lang="de-DE" sz="2500" i="1" dirty="0"/>
              <a:t>-hu, Mäusepiepsen,</a:t>
            </a:r>
            <a:br>
              <a:rPr lang="de-DE" sz="2500" i="1" dirty="0"/>
            </a:br>
            <a:r>
              <a:rPr lang="de-DE" sz="2500" i="1" dirty="0"/>
              <a:t>Vogelgezwitscher durcheinander 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67A8D6-3B3C-174E-961E-BE7A4E5F8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BF5F3C-2D38-DF44-AC41-80E594D9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B38D83-AFCD-8C43-8729-659EF04CA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20012A-0BA9-0441-8267-FFF8C106F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F6703CA-96C7-5E4F-B61D-48E20540F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97" y="3284984"/>
            <a:ext cx="908720" cy="9087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1843483-2F5E-5649-ABA1-EAE61BE34B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90" y="2708920"/>
            <a:ext cx="1147109" cy="11471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227130-6C66-A349-848D-5843CF3314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934071"/>
            <a:ext cx="1143001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9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Die Tiere essen gemeinsam.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0E5467-BB50-BA43-A008-69157F220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5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Ein Vogel fliegt durch den Wald. </a:t>
            </a:r>
            <a:endParaRPr lang="de-FR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30EDFF-33C9-E744-90C4-B41048F71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Erzählerkind 6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Es gibt ein riesengroßes Buffet.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D8B677-4225-6B4A-9A91-6DBE3F18A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4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r>
              <a:rPr lang="de-DE" sz="2500" i="1" dirty="0"/>
              <a:t>Mehrere Kinder zählen tierische </a:t>
            </a:r>
            <a:br>
              <a:rPr lang="de-DE" sz="2500" i="1" dirty="0"/>
            </a:br>
            <a:r>
              <a:rPr lang="de-DE" sz="2500" i="1" dirty="0"/>
              <a:t>Mahlzeiten auf: z.B. Kastanien, </a:t>
            </a:r>
            <a:br>
              <a:rPr lang="de-DE" sz="2500" i="1" dirty="0"/>
            </a:br>
            <a:r>
              <a:rPr lang="de-DE" sz="2500" i="1" dirty="0"/>
              <a:t>Würmer, Nüsse, usw.</a:t>
            </a:r>
            <a:r>
              <a:rPr lang="de-FR" sz="2500" dirty="0"/>
              <a:t> </a:t>
            </a:r>
          </a:p>
          <a:p>
            <a:r>
              <a:rPr lang="de-FR" sz="2500" i="1" dirty="0"/>
              <a:t>Die anderen Kinder schmatzen</a:t>
            </a:r>
            <a:br>
              <a:rPr lang="de-FR" sz="2500" i="1" dirty="0"/>
            </a:br>
            <a:r>
              <a:rPr lang="de-FR" sz="2500" i="1" dirty="0"/>
              <a:t>im Hintergrund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828E34-69C8-E547-9773-DF28C7622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2E4D054-1F6F-9042-ABD6-A8521861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4E9FA75-7F99-0B47-9323-7BD01F177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48880"/>
            <a:ext cx="720080" cy="7200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150248-48E9-7641-B1EF-B2E1597DB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519">
            <a:off x="5922464" y="2178718"/>
            <a:ext cx="1348394" cy="134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22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Erzählerkind 7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Die Tiere feiern eine Party.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19FFE2-3151-2243-97AD-820DAF192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6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Partygeräusche: Musik,</a:t>
            </a:r>
            <a:br>
              <a:rPr lang="de-DE" i="1" dirty="0"/>
            </a:br>
            <a:r>
              <a:rPr lang="de-DE" i="1" dirty="0"/>
              <a:t>Durcheinander-Gerede</a:t>
            </a:r>
            <a:br>
              <a:rPr lang="de-DE" i="1" dirty="0"/>
            </a:br>
            <a:r>
              <a:rPr lang="de-DE" sz="2500" i="1" dirty="0"/>
              <a:t>(siehe nächste Seite)</a:t>
            </a:r>
            <a:r>
              <a:rPr lang="de-FR" sz="2500" dirty="0"/>
              <a:t> </a:t>
            </a:r>
            <a:endParaRPr lang="de-FR" sz="2500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15AAFB-3DF5-9D4F-AC41-C9FD6A37C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1555C8-119E-294E-9F26-48AE9D447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B67FC9-1785-B547-8680-A0FCF3E84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AE3094-1B1A-514C-A669-5967B44F1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AFB29F-EA3C-C246-B057-C66B178B7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55" y="2789775"/>
            <a:ext cx="1359305" cy="13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2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941800"/>
            <a:ext cx="78592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Mit dem Mund Musik machen / ein Lied singen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Instrumente für Musik einsetzen, z.B. Glockenspiel</a:t>
            </a:r>
            <a:endParaRPr lang="de-FR" sz="2500" i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50A717-925B-F14D-AED1-9B8AB555F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55" y="2789775"/>
            <a:ext cx="1359305" cy="1359305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AC13047-704F-E542-BEEF-411915733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892">
            <a:off x="1598501" y="2513263"/>
            <a:ext cx="3933363" cy="39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7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Erzählerkind 8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r>
              <a:rPr lang="de-DE" dirty="0"/>
              <a:t>Alle Tiere gehen schlafen.</a:t>
            </a:r>
            <a:br>
              <a:rPr lang="de-DE" dirty="0"/>
            </a:br>
            <a:r>
              <a:rPr lang="de-DE" dirty="0"/>
              <a:t>Gute Nacht zusammen! Bis morgen.</a:t>
            </a:r>
            <a:endParaRPr lang="de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156EBA-DAF3-5B45-8763-3D62EB407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18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err="1"/>
              <a:t>Schnarchgeräusche</a:t>
            </a:r>
            <a:r>
              <a:rPr lang="de-FR" dirty="0"/>
              <a:t> </a:t>
            </a:r>
            <a:endParaRPr lang="de-FR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594421-7D96-5E41-8B49-FCBA8B171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94B79B3-8360-6941-BCAB-DFAC07310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7929ED-EBE8-C144-B99D-DA33A5D7E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471552-F56F-904E-A1FB-68B1517CE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26327CF-C954-2547-B59B-7A9D92DFE0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917267"/>
            <a:ext cx="1120534" cy="11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6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(rufen zusammen) Ende</a:t>
            </a:r>
            <a:r>
              <a:rPr lang="de-FR" dirty="0"/>
              <a:t> </a:t>
            </a:r>
            <a:endParaRPr lang="de-FR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75D438-6ED1-2340-9890-3120FAE04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C9C31F6-DCB8-7948-8BC8-98704875B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01E2098-2D23-5C46-B8E0-0482EE6FB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F4E522-C61D-7547-B1F6-B07017332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49CD1F2-FD08-FF45-83CE-BBFD2E929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04" y="2762932"/>
            <a:ext cx="1389008" cy="13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168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B11B06-C4CC-DD4C-91AA-C0EE26CABFF8}"/>
              </a:ext>
            </a:extLst>
          </p:cNvPr>
          <p:cNvSpPr/>
          <p:nvPr/>
        </p:nvSpPr>
        <p:spPr>
          <a:xfrm>
            <a:off x="580407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AAE7CF-3018-0844-8103-CC64B6E6965C}"/>
              </a:ext>
            </a:extLst>
          </p:cNvPr>
          <p:cNvSpPr/>
          <p:nvPr/>
        </p:nvSpPr>
        <p:spPr>
          <a:xfrm>
            <a:off x="256011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A04883-50FC-BF4C-986F-9906697EA0EF}"/>
              </a:ext>
            </a:extLst>
          </p:cNvPr>
          <p:cNvSpPr/>
          <p:nvPr/>
        </p:nvSpPr>
        <p:spPr>
          <a:xfrm>
            <a:off x="453983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470765C-E3B0-2D4B-9FCD-3489740B2AD5}"/>
              </a:ext>
            </a:extLst>
          </p:cNvPr>
          <p:cNvSpPr/>
          <p:nvPr/>
        </p:nvSpPr>
        <p:spPr>
          <a:xfrm>
            <a:off x="6516216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E156EC-475D-BF4B-8033-CFC0F7266479}"/>
              </a:ext>
            </a:extLst>
          </p:cNvPr>
          <p:cNvSpPr/>
          <p:nvPr/>
        </p:nvSpPr>
        <p:spPr>
          <a:xfrm>
            <a:off x="580407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6727FF-B89C-6F4F-84A7-1E8C4247EDD3}"/>
              </a:ext>
            </a:extLst>
          </p:cNvPr>
          <p:cNvSpPr/>
          <p:nvPr/>
        </p:nvSpPr>
        <p:spPr>
          <a:xfrm>
            <a:off x="256011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3919E9-2E55-5D41-973E-01E1F2E51772}"/>
              </a:ext>
            </a:extLst>
          </p:cNvPr>
          <p:cNvSpPr/>
          <p:nvPr/>
        </p:nvSpPr>
        <p:spPr>
          <a:xfrm>
            <a:off x="453983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475066-E366-0A4A-8DE3-74A21D4A6817}"/>
              </a:ext>
            </a:extLst>
          </p:cNvPr>
          <p:cNvSpPr/>
          <p:nvPr/>
        </p:nvSpPr>
        <p:spPr>
          <a:xfrm>
            <a:off x="6516216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3B1FD1F-226A-3A46-AD6B-D9D5A7142659}"/>
              </a:ext>
            </a:extLst>
          </p:cNvPr>
          <p:cNvSpPr txBox="1">
            <a:spLocks/>
          </p:cNvSpPr>
          <p:nvPr/>
        </p:nvSpPr>
        <p:spPr>
          <a:xfrm rot="16200000">
            <a:off x="71787" y="128799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EEA2918-BE93-6545-9841-72A2217F7BEA}"/>
              </a:ext>
            </a:extLst>
          </p:cNvPr>
          <p:cNvSpPr txBox="1">
            <a:spLocks/>
          </p:cNvSpPr>
          <p:nvPr/>
        </p:nvSpPr>
        <p:spPr>
          <a:xfrm rot="16200000">
            <a:off x="2051499" y="1305823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rgbClr val="FFCC00"/>
                </a:solidFill>
              </a:rPr>
              <a:t>Erzählerkind 2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B3DE47C4-9635-B448-9CAE-2317AAB57FB2}"/>
              </a:ext>
            </a:extLst>
          </p:cNvPr>
          <p:cNvSpPr txBox="1">
            <a:spLocks/>
          </p:cNvSpPr>
          <p:nvPr/>
        </p:nvSpPr>
        <p:spPr>
          <a:xfrm rot="16200000">
            <a:off x="4095551" y="1305823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Erzählerkind 3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25C42F3B-43B2-CD4A-A160-132EE10F5265}"/>
              </a:ext>
            </a:extLst>
          </p:cNvPr>
          <p:cNvSpPr txBox="1">
            <a:spLocks/>
          </p:cNvSpPr>
          <p:nvPr/>
        </p:nvSpPr>
        <p:spPr>
          <a:xfrm rot="16200000">
            <a:off x="6139603" y="1305823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Erzählerkind 4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AB5730CC-FFD5-534D-8C87-B5FF7C03387D}"/>
              </a:ext>
            </a:extLst>
          </p:cNvPr>
          <p:cNvSpPr txBox="1">
            <a:spLocks/>
          </p:cNvSpPr>
          <p:nvPr/>
        </p:nvSpPr>
        <p:spPr>
          <a:xfrm rot="16200000">
            <a:off x="90900" y="4331117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rgbClr val="92D050"/>
                </a:solidFill>
              </a:rPr>
              <a:t>Erzählerkind 5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D268FCA2-062B-D44F-9DD1-C907E868BDDA}"/>
              </a:ext>
            </a:extLst>
          </p:cNvPr>
          <p:cNvSpPr txBox="1">
            <a:spLocks/>
          </p:cNvSpPr>
          <p:nvPr/>
        </p:nvSpPr>
        <p:spPr>
          <a:xfrm rot="16200000">
            <a:off x="2079213" y="435242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Erzählerkind 6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B780BC5B-0AEE-024B-9159-5AFE1BB58FDD}"/>
              </a:ext>
            </a:extLst>
          </p:cNvPr>
          <p:cNvSpPr txBox="1">
            <a:spLocks/>
          </p:cNvSpPr>
          <p:nvPr/>
        </p:nvSpPr>
        <p:spPr>
          <a:xfrm rot="16200000">
            <a:off x="4055599" y="4331117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Erzählerkind 7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F1EF5E9F-F4B6-D149-98AE-629B2CD369C5}"/>
              </a:ext>
            </a:extLst>
          </p:cNvPr>
          <p:cNvSpPr txBox="1">
            <a:spLocks/>
          </p:cNvSpPr>
          <p:nvPr/>
        </p:nvSpPr>
        <p:spPr>
          <a:xfrm rot="16200000">
            <a:off x="6143214" y="4331117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Erzählerkind 8</a:t>
            </a:r>
            <a:endParaRPr lang="de-DE" b="1" dirty="0">
              <a:solidFill>
                <a:srgbClr val="940815"/>
              </a:solidFill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14C1B12-DB6B-0A4A-8661-7498B0654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6" y="6055049"/>
            <a:ext cx="667776" cy="667776"/>
          </a:xfrm>
          <a:prstGeom prst="rect">
            <a:avLst/>
          </a:prstGeom>
        </p:spPr>
      </p:pic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3AAD037-F8C5-0F49-9544-FC2718FB5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55" y="711212"/>
            <a:ext cx="82706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55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B11B06-C4CC-DD4C-91AA-C0EE26CABFF8}"/>
              </a:ext>
            </a:extLst>
          </p:cNvPr>
          <p:cNvSpPr/>
          <p:nvPr/>
        </p:nvSpPr>
        <p:spPr>
          <a:xfrm>
            <a:off x="580407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AAE7CF-3018-0844-8103-CC64B6E6965C}"/>
              </a:ext>
            </a:extLst>
          </p:cNvPr>
          <p:cNvSpPr/>
          <p:nvPr/>
        </p:nvSpPr>
        <p:spPr>
          <a:xfrm>
            <a:off x="256011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A04883-50FC-BF4C-986F-9906697EA0EF}"/>
              </a:ext>
            </a:extLst>
          </p:cNvPr>
          <p:cNvSpPr/>
          <p:nvPr/>
        </p:nvSpPr>
        <p:spPr>
          <a:xfrm>
            <a:off x="453983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470765C-E3B0-2D4B-9FCD-3489740B2AD5}"/>
              </a:ext>
            </a:extLst>
          </p:cNvPr>
          <p:cNvSpPr/>
          <p:nvPr/>
        </p:nvSpPr>
        <p:spPr>
          <a:xfrm>
            <a:off x="6516216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E156EC-475D-BF4B-8033-CFC0F7266479}"/>
              </a:ext>
            </a:extLst>
          </p:cNvPr>
          <p:cNvSpPr/>
          <p:nvPr/>
        </p:nvSpPr>
        <p:spPr>
          <a:xfrm>
            <a:off x="580407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6727FF-B89C-6F4F-84A7-1E8C4247EDD3}"/>
              </a:ext>
            </a:extLst>
          </p:cNvPr>
          <p:cNvSpPr/>
          <p:nvPr/>
        </p:nvSpPr>
        <p:spPr>
          <a:xfrm>
            <a:off x="256011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3919E9-2E55-5D41-973E-01E1F2E51772}"/>
              </a:ext>
            </a:extLst>
          </p:cNvPr>
          <p:cNvSpPr/>
          <p:nvPr/>
        </p:nvSpPr>
        <p:spPr>
          <a:xfrm>
            <a:off x="453983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475066-E366-0A4A-8DE3-74A21D4A6817}"/>
              </a:ext>
            </a:extLst>
          </p:cNvPr>
          <p:cNvSpPr/>
          <p:nvPr/>
        </p:nvSpPr>
        <p:spPr>
          <a:xfrm>
            <a:off x="6516216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49BE822-3BD4-6342-BDEE-A3A10DEDFFF3}"/>
              </a:ext>
            </a:extLst>
          </p:cNvPr>
          <p:cNvSpPr txBox="1">
            <a:spLocks/>
          </p:cNvSpPr>
          <p:nvPr/>
        </p:nvSpPr>
        <p:spPr>
          <a:xfrm rot="16200000">
            <a:off x="-545183" y="1624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Vogelgeflatter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Grafik 21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B349FC10-F78A-5F42-AFC6-0DD3250AF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441" y="1732841"/>
            <a:ext cx="1877006" cy="152490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F045C93-85C7-BD42-AFE4-C44B65FB9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2077">
            <a:off x="888475" y="264939"/>
            <a:ext cx="1774760" cy="1774760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60E82C30-A69A-9941-99B3-BB3F6B3AD949}"/>
              </a:ext>
            </a:extLst>
          </p:cNvPr>
          <p:cNvSpPr txBox="1">
            <a:spLocks/>
          </p:cNvSpPr>
          <p:nvPr/>
        </p:nvSpPr>
        <p:spPr>
          <a:xfrm rot="16200000">
            <a:off x="1404812" y="1624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Eulengeflatter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A6E46C3-01DB-8645-8A10-5CF910C53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4857">
            <a:off x="3360312" y="609982"/>
            <a:ext cx="937686" cy="937686"/>
          </a:xfrm>
          <a:prstGeom prst="rect">
            <a:avLst/>
          </a:prstGeom>
        </p:spPr>
      </p:pic>
      <p:pic>
        <p:nvPicPr>
          <p:cNvPr id="27" name="Grafik 26" descr="Ein Bild, das rot, Werkzeug enthält.&#10;&#10;Automatisch generierte Beschreibung">
            <a:extLst>
              <a:ext uri="{FF2B5EF4-FFF2-40B4-BE49-F238E27FC236}">
                <a16:creationId xmlns:a16="http://schemas.microsoft.com/office/drawing/2014/main" id="{DA660AC4-6431-4F48-B37C-FAC6DDB0D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416">
            <a:off x="3490385" y="1526025"/>
            <a:ext cx="764195" cy="1752955"/>
          </a:xfrm>
          <a:prstGeom prst="rect">
            <a:avLst/>
          </a:prstGeom>
        </p:spPr>
      </p:pic>
      <p:pic>
        <p:nvPicPr>
          <p:cNvPr id="28" name="Grafik 27" descr="Ein Bild, das drinnen, orange, geschnitten enthält.&#10;&#10;Automatisch generierte Beschreibung">
            <a:extLst>
              <a:ext uri="{FF2B5EF4-FFF2-40B4-BE49-F238E27FC236}">
                <a16:creationId xmlns:a16="http://schemas.microsoft.com/office/drawing/2014/main" id="{22CE98A0-5C0D-7A43-8315-BC3FD624EC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2827" y="1850643"/>
            <a:ext cx="1349932" cy="110371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2FAD93E-F92C-1F4C-A75B-90114202C0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3949">
            <a:off x="5143476" y="485776"/>
            <a:ext cx="1305386" cy="1305386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96E06F75-9D7B-A24E-9AD2-92FC1AEBFE94}"/>
              </a:ext>
            </a:extLst>
          </p:cNvPr>
          <p:cNvSpPr txBox="1">
            <a:spLocks/>
          </p:cNvSpPr>
          <p:nvPr/>
        </p:nvSpPr>
        <p:spPr>
          <a:xfrm rot="16200000">
            <a:off x="3384524" y="1624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Specht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6050C774-A61D-014E-8FF9-7B41272CC951}"/>
              </a:ext>
            </a:extLst>
          </p:cNvPr>
          <p:cNvSpPr txBox="1">
            <a:spLocks/>
          </p:cNvSpPr>
          <p:nvPr/>
        </p:nvSpPr>
        <p:spPr>
          <a:xfrm rot="16200000">
            <a:off x="5322305" y="161205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Windgeräusche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769F4B6-DC98-C649-B84E-1B14D110A1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7999">
            <a:off x="6863093" y="568368"/>
            <a:ext cx="1716224" cy="1716224"/>
          </a:xfrm>
          <a:prstGeom prst="rect">
            <a:avLst/>
          </a:prstGeom>
        </p:spPr>
      </p:pic>
      <p:pic>
        <p:nvPicPr>
          <p:cNvPr id="33" name="Grafik 32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296850FC-EF0B-8844-867C-5EFDA2C969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2305" y="2042214"/>
            <a:ext cx="441642" cy="1162215"/>
          </a:xfrm>
          <a:prstGeom prst="rect">
            <a:avLst/>
          </a:prstGeom>
        </p:spPr>
      </p:pic>
      <p:pic>
        <p:nvPicPr>
          <p:cNvPr id="34" name="Grafik 33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94013F01-EBD0-4D41-AFA3-48213D29A7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6385" y="4888031"/>
            <a:ext cx="1557222" cy="1273200"/>
          </a:xfrm>
          <a:prstGeom prst="rect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CDB49B8A-F99C-8348-B0DE-6DDBDDD48EAB}"/>
              </a:ext>
            </a:extLst>
          </p:cNvPr>
          <p:cNvSpPr txBox="1">
            <a:spLocks/>
          </p:cNvSpPr>
          <p:nvPr/>
        </p:nvSpPr>
        <p:spPr>
          <a:xfrm rot="16200000">
            <a:off x="-542933" y="457043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Windgeräusche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AB7DE78D-63CE-D549-AC35-9F4CBE2BCC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7999">
            <a:off x="957824" y="3415224"/>
            <a:ext cx="1716224" cy="1716224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3BB4CF4F-4883-B740-8A2D-C36A779017E9}"/>
              </a:ext>
            </a:extLst>
          </p:cNvPr>
          <p:cNvSpPr txBox="1">
            <a:spLocks/>
          </p:cNvSpPr>
          <p:nvPr/>
        </p:nvSpPr>
        <p:spPr>
          <a:xfrm rot="16200000">
            <a:off x="1681075" y="3818848"/>
            <a:ext cx="2996952" cy="1977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Eichhörnchen</a:t>
            </a:r>
            <a:r>
              <a:rPr lang="de-DE" b="1" dirty="0"/>
              <a:t/>
            </a:r>
            <a:br>
              <a:rPr lang="de-DE" b="1" dirty="0"/>
            </a:br>
            <a:r>
              <a:rPr lang="de-DE" sz="2000" i="1" dirty="0" err="1"/>
              <a:t>Knabber</a:t>
            </a:r>
            <a:r>
              <a:rPr lang="de-DE" sz="2000" i="1" dirty="0"/>
              <a:t>- und </a:t>
            </a:r>
            <a:r>
              <a:rPr lang="de-DE" sz="2000" i="1" dirty="0" err="1"/>
              <a:t>Schmatzgeräusche</a:t>
            </a:r>
            <a:endParaRPr lang="de-DE" sz="2000" i="1" dirty="0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8C9E44D7-5EFA-0A4D-AD12-33135EF33C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5512">
            <a:off x="3554580" y="3610853"/>
            <a:ext cx="842391" cy="842391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CAF1C07-4C16-344D-9C07-149AD3CE5B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3204" y="4157198"/>
            <a:ext cx="1469178" cy="1469178"/>
          </a:xfrm>
          <a:prstGeom prst="rect">
            <a:avLst/>
          </a:prstGeom>
        </p:spPr>
      </p:pic>
      <p:sp>
        <p:nvSpPr>
          <p:cNvPr id="42" name="Titel 1">
            <a:extLst>
              <a:ext uri="{FF2B5EF4-FFF2-40B4-BE49-F238E27FC236}">
                <a16:creationId xmlns:a16="http://schemas.microsoft.com/office/drawing/2014/main" id="{411DDCAF-9352-1D46-9824-4295A8898521}"/>
              </a:ext>
            </a:extLst>
          </p:cNvPr>
          <p:cNvSpPr txBox="1">
            <a:spLocks/>
          </p:cNvSpPr>
          <p:nvPr/>
        </p:nvSpPr>
        <p:spPr>
          <a:xfrm rot="16200000">
            <a:off x="3024490" y="4243315"/>
            <a:ext cx="3708648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Wildschwein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2DD063F6-7F87-8D46-877E-4D4F53B8AE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368">
            <a:off x="6891114" y="3480895"/>
            <a:ext cx="1622563" cy="1258551"/>
          </a:xfrm>
          <a:prstGeom prst="rect">
            <a:avLst/>
          </a:prstGeom>
        </p:spPr>
      </p:pic>
      <p:sp>
        <p:nvSpPr>
          <p:cNvPr id="44" name="Titel 1">
            <a:extLst>
              <a:ext uri="{FF2B5EF4-FFF2-40B4-BE49-F238E27FC236}">
                <a16:creationId xmlns:a16="http://schemas.microsoft.com/office/drawing/2014/main" id="{C9BA71DA-96C2-C941-A614-0966ECF87A75}"/>
              </a:ext>
            </a:extLst>
          </p:cNvPr>
          <p:cNvSpPr txBox="1">
            <a:spLocks/>
          </p:cNvSpPr>
          <p:nvPr/>
        </p:nvSpPr>
        <p:spPr>
          <a:xfrm rot="16200000">
            <a:off x="5132787" y="4020342"/>
            <a:ext cx="3708648" cy="941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Wildschwein im</a:t>
            </a:r>
          </a:p>
          <a:p>
            <a:pPr algn="l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 Laub</a:t>
            </a:r>
          </a:p>
        </p:txBody>
      </p:sp>
      <p:pic>
        <p:nvPicPr>
          <p:cNvPr id="45" name="Grafik 4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31FC5A3B-C5AD-7B4C-A375-87555EECC5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7161008" y="4243001"/>
            <a:ext cx="1177696" cy="176671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9F4B175-6D31-6641-BE10-3195210BFD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6" y="6055049"/>
            <a:ext cx="667776" cy="667776"/>
          </a:xfrm>
          <a:prstGeom prst="rect">
            <a:avLst/>
          </a:prstGeom>
        </p:spPr>
      </p:pic>
      <p:pic>
        <p:nvPicPr>
          <p:cNvPr id="35" name="Grafik 3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6B53FE-87B6-D741-AA5D-18A44DDFEA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55" y="711212"/>
            <a:ext cx="82706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1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/>
              <a:t>Vogelgeräusche: Piepsen, Flattern </a:t>
            </a:r>
          </a:p>
          <a:p>
            <a:pPr>
              <a:buNone/>
            </a:pPr>
            <a:r>
              <a:rPr lang="de-DE" sz="2500" i="1" dirty="0"/>
              <a:t>(siehe nächste Seite)</a:t>
            </a:r>
            <a:endParaRPr lang="de-DE" sz="25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7DF3DD-8085-C04E-B61D-D0A84EFEF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BB091E-3D1C-C44B-9AEA-47D44574A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5343379-D9D3-FC48-952D-C7BDBAC55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2590344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757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 descr="Ein Bild, das Text enthält.&#10;&#10;Automatisch generierte Beschreibung">
            <a:extLst>
              <a:ext uri="{FF2B5EF4-FFF2-40B4-BE49-F238E27FC236}">
                <a16:creationId xmlns:a16="http://schemas.microsoft.com/office/drawing/2014/main" id="{2F389C0A-E1A0-D941-9870-E86C3AD47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892" flipH="1">
            <a:off x="1119516" y="4753027"/>
            <a:ext cx="1305645" cy="129742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8AC5BBA-2EF8-264C-A32E-BB90EF3CE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5804">
            <a:off x="4714830" y="1904908"/>
            <a:ext cx="1758559" cy="98490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DB11B06-C4CC-DD4C-91AA-C0EE26CABFF8}"/>
              </a:ext>
            </a:extLst>
          </p:cNvPr>
          <p:cNvSpPr/>
          <p:nvPr/>
        </p:nvSpPr>
        <p:spPr>
          <a:xfrm>
            <a:off x="580407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AAE7CF-3018-0844-8103-CC64B6E6965C}"/>
              </a:ext>
            </a:extLst>
          </p:cNvPr>
          <p:cNvSpPr/>
          <p:nvPr/>
        </p:nvSpPr>
        <p:spPr>
          <a:xfrm>
            <a:off x="256011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A04883-50FC-BF4C-986F-9906697EA0EF}"/>
              </a:ext>
            </a:extLst>
          </p:cNvPr>
          <p:cNvSpPr/>
          <p:nvPr/>
        </p:nvSpPr>
        <p:spPr>
          <a:xfrm>
            <a:off x="453983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470765C-E3B0-2D4B-9FCD-3489740B2AD5}"/>
              </a:ext>
            </a:extLst>
          </p:cNvPr>
          <p:cNvSpPr/>
          <p:nvPr/>
        </p:nvSpPr>
        <p:spPr>
          <a:xfrm>
            <a:off x="6516216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E156EC-475D-BF4B-8033-CFC0F7266479}"/>
              </a:ext>
            </a:extLst>
          </p:cNvPr>
          <p:cNvSpPr/>
          <p:nvPr/>
        </p:nvSpPr>
        <p:spPr>
          <a:xfrm>
            <a:off x="580407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6727FF-B89C-6F4F-84A7-1E8C4247EDD3}"/>
              </a:ext>
            </a:extLst>
          </p:cNvPr>
          <p:cNvSpPr/>
          <p:nvPr/>
        </p:nvSpPr>
        <p:spPr>
          <a:xfrm>
            <a:off x="256011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3919E9-2E55-5D41-973E-01E1F2E51772}"/>
              </a:ext>
            </a:extLst>
          </p:cNvPr>
          <p:cNvSpPr/>
          <p:nvPr/>
        </p:nvSpPr>
        <p:spPr>
          <a:xfrm>
            <a:off x="453983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475066-E366-0A4A-8DE3-74A21D4A6817}"/>
              </a:ext>
            </a:extLst>
          </p:cNvPr>
          <p:cNvSpPr/>
          <p:nvPr/>
        </p:nvSpPr>
        <p:spPr>
          <a:xfrm>
            <a:off x="6516216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49BE822-3BD4-6342-BDEE-A3A10DEDFFF3}"/>
              </a:ext>
            </a:extLst>
          </p:cNvPr>
          <p:cNvSpPr txBox="1">
            <a:spLocks/>
          </p:cNvSpPr>
          <p:nvPr/>
        </p:nvSpPr>
        <p:spPr>
          <a:xfrm rot="16200000">
            <a:off x="-545183" y="1624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Knall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0E82C30-A69A-9941-99B3-BB3F6B3AD949}"/>
              </a:ext>
            </a:extLst>
          </p:cNvPr>
          <p:cNvSpPr txBox="1">
            <a:spLocks/>
          </p:cNvSpPr>
          <p:nvPr/>
        </p:nvSpPr>
        <p:spPr>
          <a:xfrm rot="16200000">
            <a:off x="1404812" y="1624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Mäusetrippeln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96E06F75-9D7B-A24E-9AD2-92FC1AEBFE94}"/>
              </a:ext>
            </a:extLst>
          </p:cNvPr>
          <p:cNvSpPr txBox="1">
            <a:spLocks/>
          </p:cNvSpPr>
          <p:nvPr/>
        </p:nvSpPr>
        <p:spPr>
          <a:xfrm rot="16200000">
            <a:off x="3384524" y="1624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Knackgeräusch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6050C774-A61D-014E-8FF9-7B41272CC951}"/>
              </a:ext>
            </a:extLst>
          </p:cNvPr>
          <p:cNvSpPr txBox="1">
            <a:spLocks/>
          </p:cNvSpPr>
          <p:nvPr/>
        </p:nvSpPr>
        <p:spPr>
          <a:xfrm rot="16200000">
            <a:off x="5322305" y="161205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Mäusepiepsen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CDB49B8A-F99C-8348-B0DE-6DDBDDD48EAB}"/>
              </a:ext>
            </a:extLst>
          </p:cNvPr>
          <p:cNvSpPr txBox="1">
            <a:spLocks/>
          </p:cNvSpPr>
          <p:nvPr/>
        </p:nvSpPr>
        <p:spPr>
          <a:xfrm rot="16200000">
            <a:off x="-542933" y="457043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Partygeräusche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8C8A7440-655A-4C4F-9DE1-A72E3664F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905" y="404665"/>
            <a:ext cx="1261087" cy="1261087"/>
          </a:xfrm>
          <a:prstGeom prst="rect">
            <a:avLst/>
          </a:prstGeom>
        </p:spPr>
      </p:pic>
      <p:pic>
        <p:nvPicPr>
          <p:cNvPr id="36" name="Grafik 35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93B1C2D3-FE85-A44F-8D5C-2BEDBE2DB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68187" y="1834693"/>
            <a:ext cx="2039134" cy="1152465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F315DF6-6BCA-7744-87A0-F2E83DCB8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2793" y="690334"/>
            <a:ext cx="1514530" cy="1514530"/>
          </a:xfrm>
          <a:prstGeom prst="rect">
            <a:avLst/>
          </a:prstGeom>
        </p:spPr>
      </p:pic>
      <p:pic>
        <p:nvPicPr>
          <p:cNvPr id="47" name="Grafik 46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1A8068F6-FCFD-EB43-B4FE-8798284F6C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3211468" y="1757432"/>
            <a:ext cx="1207635" cy="181163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08F2866-4D4C-5744-86FB-120EB10703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3266">
            <a:off x="4917054" y="256648"/>
            <a:ext cx="1861241" cy="186124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ABBA028-6228-7B4E-9BA9-9F53953892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5130" y="1397323"/>
            <a:ext cx="1514530" cy="151453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99DDB79-A1DD-4948-AE86-DE2BCDDE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5134" y="3597899"/>
            <a:ext cx="1024541" cy="102454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BC12394-84AC-F44F-99FF-7DBF0A384D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6" y="6055049"/>
            <a:ext cx="667776" cy="667776"/>
          </a:xfrm>
          <a:prstGeom prst="rect">
            <a:avLst/>
          </a:prstGeom>
        </p:spPr>
      </p:pic>
      <p:pic>
        <p:nvPicPr>
          <p:cNvPr id="26" name="Grafik 2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88E6584-1A55-6544-B1DF-B0294314C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55" y="711212"/>
            <a:ext cx="82706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5" descr="DSC_0834_bearb.jpg">
            <a:extLst>
              <a:ext uri="{FF2B5EF4-FFF2-40B4-BE49-F238E27FC236}">
                <a16:creationId xmlns:a16="http://schemas.microsoft.com/office/drawing/2014/main" id="{188686C0-7334-1A43-ABBD-7A29D2206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159"/>
          <a:stretch/>
        </p:blipFill>
        <p:spPr>
          <a:xfrm>
            <a:off x="533055" y="2309449"/>
            <a:ext cx="5047058" cy="36103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8592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500" dirty="0" err="1">
                <a:latin typeface="Myriad Pro" panose="020B0503030403020204" pitchFamily="34" charset="0"/>
              </a:rPr>
              <a:t>Vogelgeflatter</a:t>
            </a:r>
            <a:r>
              <a:rPr lang="de-DE" sz="2500" dirty="0">
                <a:latin typeface="Myriad Pro" panose="020B0503030403020204" pitchFamily="34" charset="0"/>
              </a:rPr>
              <a:t> mit einem Handtuch vor dem Mikrofon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5E1540D-83DF-454B-9AC4-F00B98DEA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2590344"/>
            <a:ext cx="1774760" cy="1774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Erzählerkind 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Eulen sitzen auf dem Baum.</a:t>
            </a:r>
            <a:endParaRPr lang="de-FR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DB1D85-886A-7C45-8341-03FD795EA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Eulengeräusche: Schuhu, </a:t>
            </a:r>
            <a:r>
              <a:rPr lang="de-DE" i="1" dirty="0" err="1"/>
              <a:t>schuhu</a:t>
            </a:r>
            <a:endParaRPr lang="de-DE" i="1" dirty="0"/>
          </a:p>
          <a:p>
            <a:pPr marL="0" indent="0">
              <a:buNone/>
            </a:pPr>
            <a:r>
              <a:rPr lang="de-DE" sz="2500" i="1" dirty="0"/>
              <a:t>(siehe nächste Seite)</a:t>
            </a:r>
            <a:endParaRPr lang="de-DE" sz="2500" dirty="0"/>
          </a:p>
          <a:p>
            <a:pPr marL="0" indent="0">
              <a:buNone/>
            </a:pPr>
            <a:r>
              <a:rPr lang="de-DE" i="1" dirty="0"/>
              <a:t> </a:t>
            </a:r>
            <a:endParaRPr lang="de-FR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DEDE68-28AC-4944-AF7B-148D7DC64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15A7C7-9992-F64C-8743-56EDC629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0C8742-EB04-AD44-951E-A70DF3A25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F78557-65FD-234F-8D36-6DFA2A90A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C7F067A-5A25-554B-AD34-81231D535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37" y="2886274"/>
            <a:ext cx="1096371" cy="10963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Bildschirmpräsentation (4:3)</PresentationFormat>
  <Paragraphs>236</Paragraphs>
  <Slides>60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5" baseType="lpstr">
      <vt:lpstr>Arial</vt:lpstr>
      <vt:lpstr>Calibri</vt:lpstr>
      <vt:lpstr>HanziPen SC</vt:lpstr>
      <vt:lpstr>Myriad Pro</vt:lpstr>
      <vt:lpstr>Larissa-Design</vt:lpstr>
      <vt:lpstr>Der Waldspaziergang</vt:lpstr>
      <vt:lpstr>Benötigtes Material </vt:lpstr>
      <vt:lpstr>Erzählerkind 1</vt:lpstr>
      <vt:lpstr>Erzählerkind 2</vt:lpstr>
      <vt:lpstr>Erzählerkind 3</vt:lpstr>
      <vt:lpstr>Alle Kinder </vt:lpstr>
      <vt:lpstr>Alle Kinder </vt:lpstr>
      <vt:lpstr>Erzählerkind 4</vt:lpstr>
      <vt:lpstr>Alle Kinder </vt:lpstr>
      <vt:lpstr>Alle Kinder </vt:lpstr>
      <vt:lpstr>Erzählerkind 5</vt:lpstr>
      <vt:lpstr>Geräusch</vt:lpstr>
      <vt:lpstr>Geräusch</vt:lpstr>
      <vt:lpstr>Erzählerkind 6</vt:lpstr>
      <vt:lpstr>Alle Kinder </vt:lpstr>
      <vt:lpstr>Alle Kinder </vt:lpstr>
      <vt:lpstr>Erzählerkind 7</vt:lpstr>
      <vt:lpstr>Geräusch</vt:lpstr>
      <vt:lpstr>Erzählerkind 8</vt:lpstr>
      <vt:lpstr>Geräusch</vt:lpstr>
      <vt:lpstr>Erzählerkind 1</vt:lpstr>
      <vt:lpstr>Alle Kinder </vt:lpstr>
      <vt:lpstr>Erzählerkind 2</vt:lpstr>
      <vt:lpstr>Geräusch</vt:lpstr>
      <vt:lpstr>Geräusch</vt:lpstr>
      <vt:lpstr>Erzählerkind 3</vt:lpstr>
      <vt:lpstr>Geräusch</vt:lpstr>
      <vt:lpstr>Geräusch</vt:lpstr>
      <vt:lpstr>Alle Kinder </vt:lpstr>
      <vt:lpstr>Erzählerkind 4</vt:lpstr>
      <vt:lpstr>Erzählerkind 5</vt:lpstr>
      <vt:lpstr>Geräusch</vt:lpstr>
      <vt:lpstr>Mit Fingern auf einer flach gezogenen Tüte tippeln </vt:lpstr>
      <vt:lpstr>Erzählerkind 6</vt:lpstr>
      <vt:lpstr>Geräusch</vt:lpstr>
      <vt:lpstr>Einen Ast in der Mitte durchbrechen</vt:lpstr>
      <vt:lpstr>Erzählerkind 7</vt:lpstr>
      <vt:lpstr>Geräusch</vt:lpstr>
      <vt:lpstr>Erzählerkind 8</vt:lpstr>
      <vt:lpstr>Geräusch</vt:lpstr>
      <vt:lpstr>Mit Fingern auf einer flach gezogenen Tüte tippeln, dann mit dem Mikrofon immer weiter vom Geräusch entfernen </vt:lpstr>
      <vt:lpstr>Erzählerkind 1</vt:lpstr>
      <vt:lpstr>Alle Kinder</vt:lpstr>
      <vt:lpstr>Alle Kinder</vt:lpstr>
      <vt:lpstr>Erzählerkind 2</vt:lpstr>
      <vt:lpstr>Erzählerkind 3</vt:lpstr>
      <vt:lpstr>Erzählerkind 4</vt:lpstr>
      <vt:lpstr>Alle Kinder </vt:lpstr>
      <vt:lpstr>Erzählerkind 5</vt:lpstr>
      <vt:lpstr>Erzählerkind 6</vt:lpstr>
      <vt:lpstr>Alle Kinder </vt:lpstr>
      <vt:lpstr>Erzählerkind 7</vt:lpstr>
      <vt:lpstr>Alle Kinder </vt:lpstr>
      <vt:lpstr>Geräusch</vt:lpstr>
      <vt:lpstr>Erzählerkind 8</vt:lpstr>
      <vt:lpstr>Alle Kinder </vt:lpstr>
      <vt:lpstr>Alle Kinder 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medienundbildung</dc:creator>
  <cp:lastModifiedBy>Hock, Birgit</cp:lastModifiedBy>
  <cp:revision>54</cp:revision>
  <dcterms:created xsi:type="dcterms:W3CDTF">2011-09-08T09:37:08Z</dcterms:created>
  <dcterms:modified xsi:type="dcterms:W3CDTF">2021-10-20T06:39:06Z</dcterms:modified>
</cp:coreProperties>
</file>