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9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de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00"/>
    <a:srgbClr val="FFF1D1"/>
    <a:srgbClr val="940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46"/>
  </p:normalViewPr>
  <p:slideViewPr>
    <p:cSldViewPr snapToGrid="0">
      <p:cViewPr varScale="1">
        <p:scale>
          <a:sx n="105" d="100"/>
          <a:sy n="105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F7351-B302-B44B-BB1C-B92195E390DF}" type="datetimeFigureOut">
              <a:rPr lang="de-FR" smtClean="0"/>
              <a:t>4/24/25</a:t>
            </a:fld>
            <a:endParaRPr lang="de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F4B6-E476-A04E-AABB-8F2E0B4108B0}" type="slidenum">
              <a:rPr lang="de-FR" smtClean="0"/>
              <a:t>‹Nr.›</a:t>
            </a:fld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234800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0F4B6-E476-A04E-AABB-8F2E0B4108B0}" type="slidenum">
              <a:rPr lang="de-FR" smtClean="0"/>
              <a:t>22</a:t>
            </a:fld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241961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0F4B6-E476-A04E-AABB-8F2E0B4108B0}" type="slidenum">
              <a:rPr lang="de-FR" smtClean="0"/>
              <a:t>39</a:t>
            </a:fld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230195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8E92B-4948-E598-A9FF-86CCB769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FR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6B9F1B-A8AF-F817-55C9-B7EAC8E5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4C845C-78FF-4396-81B2-17B5E8EF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673B-5224-D54D-9D01-CAFBA098BEFB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CDB053-EC86-F369-FEB2-FEA320CF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B954B2-371E-DC3E-9EB6-C0022328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AE9-7DE2-4449-A764-D9B5E41CBC63}" type="slidenum">
              <a:rPr lang="de-FR" smtClean="0"/>
              <a:t>‹Nr.›</a:t>
            </a:fld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296018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01FDA5-BC81-D38C-2131-BCD34441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01BE-AEE3-FC43-AD2D-D8DECEC9BCE7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AD98D4-42D5-06EE-1F6C-0D404721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6E494-3FC0-EBD3-EAE1-433F77E2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C7E0-B9CF-9640-A775-FF6A4C3EB7D7}" type="slidenum">
              <a:rPr lang="de-FR" smtClean="0"/>
              <a:t>‹Nr.›</a:t>
            </a:fld>
            <a:endParaRPr lang="de-FR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D1645A-B481-1A1E-E0B1-06761588D1EB}"/>
              </a:ext>
            </a:extLst>
          </p:cNvPr>
          <p:cNvSpPr/>
          <p:nvPr userDrawn="1"/>
        </p:nvSpPr>
        <p:spPr>
          <a:xfrm>
            <a:off x="-36512" y="-97766"/>
            <a:ext cx="12228512" cy="7121303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5C2D5A-FB1F-7A06-B240-04C4E7BB3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83" y="3108065"/>
            <a:ext cx="3608514" cy="25655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55FE6D-47C5-98EF-8E05-1FF817B35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54" y="5773983"/>
            <a:ext cx="2019944" cy="13622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A0AA76-E007-5754-E7FD-A9227D8F23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33" y="3022096"/>
            <a:ext cx="2256180" cy="284474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2195D8B-345A-9490-FE7F-D8DACBB9D047}"/>
              </a:ext>
            </a:extLst>
          </p:cNvPr>
          <p:cNvSpPr/>
          <p:nvPr userDrawn="1"/>
        </p:nvSpPr>
        <p:spPr>
          <a:xfrm>
            <a:off x="10519835" y="273969"/>
            <a:ext cx="1678832" cy="576064"/>
          </a:xfrm>
          <a:prstGeom prst="rect">
            <a:avLst/>
          </a:prstGeom>
          <a:solidFill>
            <a:srgbClr val="FBD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36856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1013B-1A90-ED4A-D15C-FA21E6F2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FR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A1AB9E-59EB-ED82-4FD1-5FDC5E21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2E05D6-5EE9-2602-BE76-63AD8968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673B-5224-D54D-9D01-CAFBA098BEFB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BAB179-7E01-4D96-6CCE-578187D8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55CE32-CAC0-D792-49CB-8A6319AE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7AE9-7DE2-4449-A764-D9B5E41CBC63}" type="slidenum">
              <a:rPr lang="de-FR" smtClean="0"/>
              <a:t>‹Nr.›</a:t>
            </a:fld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21765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01FDA5-BC81-D38C-2131-BCD34441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01BE-AEE3-FC43-AD2D-D8DECEC9BCE7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AD98D4-42D5-06EE-1F6C-0D404721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46E494-3FC0-EBD3-EAE1-433F77E2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C7E0-B9CF-9640-A775-FF6A4C3EB7D7}" type="slidenum">
              <a:rPr lang="de-FR" smtClean="0"/>
              <a:t>‹Nr.›</a:t>
            </a:fld>
            <a:endParaRPr lang="de-F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17FEDD-4DE2-0022-5468-A1737A9EA7BE}"/>
              </a:ext>
            </a:extLst>
          </p:cNvPr>
          <p:cNvSpPr/>
          <p:nvPr userDrawn="1"/>
        </p:nvSpPr>
        <p:spPr>
          <a:xfrm>
            <a:off x="0" y="6370488"/>
            <a:ext cx="12192000" cy="492108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83AD3E-3524-5CFE-3757-8AA60880E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2" y="6227306"/>
            <a:ext cx="1207111" cy="8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D5243-D37D-62DA-2F1B-E267DEF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CA9-60ED-CF44-8D1B-D7C5AC50B143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BDF03-BA29-D9FB-46B4-2817438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9C4D0-8D78-0542-3664-AA937710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5C1-3923-7744-8C33-4D68DCB9E0BD}" type="slidenum">
              <a:rPr lang="de-FR" smtClean="0"/>
              <a:t>‹Nr.›</a:t>
            </a:fld>
            <a:endParaRPr lang="de-F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C4A26D-53AF-4530-94BE-4E5AED206610}"/>
              </a:ext>
            </a:extLst>
          </p:cNvPr>
          <p:cNvSpPr/>
          <p:nvPr userDrawn="1"/>
        </p:nvSpPr>
        <p:spPr>
          <a:xfrm>
            <a:off x="0" y="6369801"/>
            <a:ext cx="12192000" cy="492108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A85F63-921C-7E16-B755-69ABFC589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2" y="6226619"/>
            <a:ext cx="1207111" cy="8140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614CA50-A80E-4079-1974-15B157671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11" y="3858566"/>
            <a:ext cx="1758667" cy="25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D5243-D37D-62DA-2F1B-E267DEF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CA9-60ED-CF44-8D1B-D7C5AC50B143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BDF03-BA29-D9FB-46B4-2817438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9C4D0-8D78-0542-3664-AA937710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5C1-3923-7744-8C33-4D68DCB9E0BD}" type="slidenum">
              <a:rPr lang="de-FR" smtClean="0"/>
              <a:t>‹Nr.›</a:t>
            </a:fld>
            <a:endParaRPr lang="de-F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C4A26D-53AF-4530-94BE-4E5AED206610}"/>
              </a:ext>
            </a:extLst>
          </p:cNvPr>
          <p:cNvSpPr/>
          <p:nvPr userDrawn="1"/>
        </p:nvSpPr>
        <p:spPr>
          <a:xfrm>
            <a:off x="0" y="6369801"/>
            <a:ext cx="12192000" cy="492108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A85F63-921C-7E16-B755-69ABFC589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2" y="6226619"/>
            <a:ext cx="1207111" cy="8140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4804EE-1766-8A0D-660C-F11C85CAE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46" y="3839932"/>
            <a:ext cx="1775659" cy="25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2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D5243-D37D-62DA-2F1B-E267DEF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CA9-60ED-CF44-8D1B-D7C5AC50B143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BDF03-BA29-D9FB-46B4-2817438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9C4D0-8D78-0542-3664-AA937710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5C1-3923-7744-8C33-4D68DCB9E0BD}" type="slidenum">
              <a:rPr lang="de-FR" smtClean="0"/>
              <a:t>‹Nr.›</a:t>
            </a:fld>
            <a:endParaRPr lang="de-F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C4A26D-53AF-4530-94BE-4E5AED206610}"/>
              </a:ext>
            </a:extLst>
          </p:cNvPr>
          <p:cNvSpPr/>
          <p:nvPr userDrawn="1"/>
        </p:nvSpPr>
        <p:spPr>
          <a:xfrm>
            <a:off x="0" y="6369801"/>
            <a:ext cx="12192000" cy="492108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A85F63-921C-7E16-B755-69ABFC589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2" y="6226619"/>
            <a:ext cx="1207111" cy="8140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DCDF570-9107-5A62-A403-A677466762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168" y="2602973"/>
            <a:ext cx="2088191" cy="15540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D387B2-C37D-9B7D-EF1D-88F69919C3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49" y="4056706"/>
            <a:ext cx="1909992" cy="23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D5243-D37D-62DA-2F1B-E267DEF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CA9-60ED-CF44-8D1B-D7C5AC50B143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BDF03-BA29-D9FB-46B4-2817438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9C4D0-8D78-0542-3664-AA937710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5C1-3923-7744-8C33-4D68DCB9E0BD}" type="slidenum">
              <a:rPr lang="de-FR" smtClean="0"/>
              <a:t>‹Nr.›</a:t>
            </a:fld>
            <a:endParaRPr lang="de-F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C4A26D-53AF-4530-94BE-4E5AED206610}"/>
              </a:ext>
            </a:extLst>
          </p:cNvPr>
          <p:cNvSpPr/>
          <p:nvPr userDrawn="1"/>
        </p:nvSpPr>
        <p:spPr>
          <a:xfrm>
            <a:off x="0" y="6369801"/>
            <a:ext cx="12192000" cy="492108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A85F63-921C-7E16-B755-69ABFC589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2" y="6226619"/>
            <a:ext cx="1207111" cy="8140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13EC909-C4D3-E10F-4814-BBB4CB5D4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83" y="4438690"/>
            <a:ext cx="1359305" cy="19366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98021F-8070-352D-2C31-A5090411DD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596">
            <a:off x="7648618" y="4496252"/>
            <a:ext cx="1366154" cy="1956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937633-A358-8A16-0980-3B3889A744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27" y="4393874"/>
            <a:ext cx="1667367" cy="20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D5243-D37D-62DA-2F1B-E267DEF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CA9-60ED-CF44-8D1B-D7C5AC50B143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BDF03-BA29-D9FB-46B4-2817438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9C4D0-8D78-0542-3664-AA937710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5C1-3923-7744-8C33-4D68DCB9E0BD}" type="slidenum">
              <a:rPr lang="de-FR" smtClean="0"/>
              <a:t>‹Nr.›</a:t>
            </a:fld>
            <a:endParaRPr lang="de-F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C4A26D-53AF-4530-94BE-4E5AED206610}"/>
              </a:ext>
            </a:extLst>
          </p:cNvPr>
          <p:cNvSpPr/>
          <p:nvPr userDrawn="1"/>
        </p:nvSpPr>
        <p:spPr>
          <a:xfrm>
            <a:off x="0" y="6369801"/>
            <a:ext cx="12192000" cy="492108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A85F63-921C-7E16-B755-69ABFC589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2" y="6226619"/>
            <a:ext cx="1207111" cy="8140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13EC909-C4D3-E10F-4814-BBB4CB5D4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83" y="4438690"/>
            <a:ext cx="1359305" cy="19366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98021F-8070-352D-2C31-A5090411DD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596">
            <a:off x="7648618" y="4496252"/>
            <a:ext cx="1366154" cy="1956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937633-A358-8A16-0980-3B3889A744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27" y="4393874"/>
            <a:ext cx="1667367" cy="20190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2E19DB2-41E3-A1A9-953F-89D222EDD4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30" y="2813045"/>
            <a:ext cx="2088191" cy="15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7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D5243-D37D-62DA-2F1B-E267DEF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CA9-60ED-CF44-8D1B-D7C5AC50B143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BDF03-BA29-D9FB-46B4-2817438E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9C4D0-8D78-0542-3664-AA937710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FF5C1-3923-7744-8C33-4D68DCB9E0BD}" type="slidenum">
              <a:rPr lang="de-FR" smtClean="0"/>
              <a:t>‹Nr.›</a:t>
            </a:fld>
            <a:endParaRPr lang="de-FR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4C4A26D-53AF-4530-94BE-4E5AED206610}"/>
              </a:ext>
            </a:extLst>
          </p:cNvPr>
          <p:cNvSpPr/>
          <p:nvPr userDrawn="1"/>
        </p:nvSpPr>
        <p:spPr>
          <a:xfrm>
            <a:off x="0" y="6369801"/>
            <a:ext cx="12192000" cy="492108"/>
          </a:xfrm>
          <a:prstGeom prst="rect">
            <a:avLst/>
          </a:prstGeom>
          <a:solidFill>
            <a:srgbClr val="FFF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A85F63-921C-7E16-B755-69ABFC589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62" y="6226619"/>
            <a:ext cx="1207111" cy="8140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CE041F-0D6E-189E-5601-F353901385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77" y="3887774"/>
            <a:ext cx="1818985" cy="25091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8DD0AF5-8998-14A5-5BC7-C895DE5124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57" y="2193513"/>
            <a:ext cx="2276588" cy="16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D111640-47AB-4512-610E-94288FC45F5E}"/>
              </a:ext>
            </a:extLst>
          </p:cNvPr>
          <p:cNvSpPr/>
          <p:nvPr userDrawn="1"/>
        </p:nvSpPr>
        <p:spPr>
          <a:xfrm>
            <a:off x="167049" y="432048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3A64ABF-0DA3-C54A-39B6-C37146690D01}"/>
              </a:ext>
            </a:extLst>
          </p:cNvPr>
          <p:cNvSpPr/>
          <p:nvPr userDrawn="1"/>
        </p:nvSpPr>
        <p:spPr>
          <a:xfrm>
            <a:off x="2146761" y="432048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39E562F-8B3F-37A2-044D-874ED2200E1B}"/>
              </a:ext>
            </a:extLst>
          </p:cNvPr>
          <p:cNvSpPr/>
          <p:nvPr userDrawn="1"/>
        </p:nvSpPr>
        <p:spPr>
          <a:xfrm>
            <a:off x="4126473" y="432048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1992D22-7D8C-DE8E-530A-8D5B95EEC388}"/>
              </a:ext>
            </a:extLst>
          </p:cNvPr>
          <p:cNvSpPr/>
          <p:nvPr userDrawn="1"/>
        </p:nvSpPr>
        <p:spPr>
          <a:xfrm>
            <a:off x="6102858" y="432048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07E6CDF-D6DE-1FBE-5327-220ADE2936CA}"/>
              </a:ext>
            </a:extLst>
          </p:cNvPr>
          <p:cNvSpPr/>
          <p:nvPr userDrawn="1"/>
        </p:nvSpPr>
        <p:spPr>
          <a:xfrm>
            <a:off x="167049" y="3429000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005D63-9260-22D1-F1C0-687DC94BD9EA}"/>
              </a:ext>
            </a:extLst>
          </p:cNvPr>
          <p:cNvSpPr/>
          <p:nvPr userDrawn="1"/>
        </p:nvSpPr>
        <p:spPr>
          <a:xfrm>
            <a:off x="2146761" y="3429000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28CA86D-B220-160F-AD10-270925C05C77}"/>
              </a:ext>
            </a:extLst>
          </p:cNvPr>
          <p:cNvSpPr/>
          <p:nvPr userDrawn="1"/>
        </p:nvSpPr>
        <p:spPr>
          <a:xfrm>
            <a:off x="4126473" y="3429000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FA5C373-9D36-919E-15AC-BFC7939414F6}"/>
              </a:ext>
            </a:extLst>
          </p:cNvPr>
          <p:cNvSpPr/>
          <p:nvPr userDrawn="1"/>
        </p:nvSpPr>
        <p:spPr>
          <a:xfrm>
            <a:off x="6102858" y="3429000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DD2ACCD-5D45-1B07-A185-E263C6596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090" y="6092062"/>
            <a:ext cx="667776" cy="667776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E70C196-9C8E-8F45-FFAB-9C33D122BC47}"/>
              </a:ext>
            </a:extLst>
          </p:cNvPr>
          <p:cNvSpPr/>
          <p:nvPr userDrawn="1"/>
        </p:nvSpPr>
        <p:spPr>
          <a:xfrm>
            <a:off x="8085897" y="432047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E52F241-B4D8-A240-A825-C33E4965E20E}"/>
              </a:ext>
            </a:extLst>
          </p:cNvPr>
          <p:cNvSpPr/>
          <p:nvPr userDrawn="1"/>
        </p:nvSpPr>
        <p:spPr>
          <a:xfrm>
            <a:off x="8085897" y="3428999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45D5D0-B0F3-6E5A-3A71-DD50C17505D9}"/>
              </a:ext>
            </a:extLst>
          </p:cNvPr>
          <p:cNvSpPr/>
          <p:nvPr userDrawn="1"/>
        </p:nvSpPr>
        <p:spPr>
          <a:xfrm>
            <a:off x="10065609" y="432046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9125C2C-65E5-B9D1-E395-24084CC7F9B0}"/>
              </a:ext>
            </a:extLst>
          </p:cNvPr>
          <p:cNvSpPr/>
          <p:nvPr userDrawn="1"/>
        </p:nvSpPr>
        <p:spPr>
          <a:xfrm>
            <a:off x="10065609" y="3428998"/>
            <a:ext cx="1979712" cy="299695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3F6032F-8666-476C-32B5-F0A1C738B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11" y="6262987"/>
            <a:ext cx="1207111" cy="8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0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F65257-1C95-960E-5059-E0779C82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F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3C5A8F-DBCA-0367-1635-3E289AD4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FR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142147-7C8D-C74A-9E63-308F459CB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0673B-5224-D54D-9D01-CAFBA098BEFB}" type="datetimeFigureOut">
              <a:rPr lang="de-FR" smtClean="0"/>
              <a:t>4/24/25</a:t>
            </a:fld>
            <a:endParaRPr lang="de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4714D-9913-5C53-FD60-E46239250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C36E74-C58F-0CF0-BE1A-D5658870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87AE9-7DE2-4449-A764-D9B5E41CBC63}" type="slidenum">
              <a:rPr lang="de-FR" smtClean="0"/>
              <a:t>‹Nr.›</a:t>
            </a:fld>
            <a:endParaRPr lang="de-FR"/>
          </a:p>
        </p:txBody>
      </p:sp>
    </p:spTree>
    <p:extLst>
      <p:ext uri="{BB962C8B-B14F-4D97-AF65-F5344CB8AC3E}">
        <p14:creationId xmlns:p14="http://schemas.microsoft.com/office/powerpoint/2010/main" val="30356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EB67036-BF49-3A4C-3C5D-668CF5D563E6}"/>
              </a:ext>
            </a:extLst>
          </p:cNvPr>
          <p:cNvSpPr txBox="1">
            <a:spLocks/>
          </p:cNvSpPr>
          <p:nvPr/>
        </p:nvSpPr>
        <p:spPr>
          <a:xfrm>
            <a:off x="1827862" y="924037"/>
            <a:ext cx="849976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500" b="1" dirty="0">
                <a:latin typeface="Myriad Pro Light" panose="020B0403030403020204" pitchFamily="34" charset="0"/>
              </a:rPr>
              <a:t>Ein Ausflug in den Zoo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5B5AB4B-5F5C-9FD3-123D-E64B7DFECAB2}"/>
              </a:ext>
            </a:extLst>
          </p:cNvPr>
          <p:cNvSpPr txBox="1">
            <a:spLocks/>
          </p:cNvSpPr>
          <p:nvPr/>
        </p:nvSpPr>
        <p:spPr>
          <a:xfrm>
            <a:off x="10519835" y="79834"/>
            <a:ext cx="1499320" cy="962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latin typeface="Myriad Pro" panose="020B0503030403020204" pitchFamily="34" charset="0"/>
              </a:rPr>
              <a:t>Ab 6 Jahren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86150F-1678-CD02-5A86-177D663D6524}"/>
              </a:ext>
            </a:extLst>
          </p:cNvPr>
          <p:cNvSpPr txBox="1">
            <a:spLocks/>
          </p:cNvSpPr>
          <p:nvPr/>
        </p:nvSpPr>
        <p:spPr>
          <a:xfrm>
            <a:off x="4367524" y="414373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solidFill>
                  <a:srgbClr val="940815"/>
                </a:solidFill>
                <a:latin typeface="Myriad Pro" panose="020B0503030403020204" pitchFamily="34" charset="0"/>
                <a:ea typeface="HanziPen SC" panose="03000300000000000000" pitchFamily="66" charset="-122"/>
              </a:rPr>
              <a:t>Ein Hörspiel</a:t>
            </a:r>
          </a:p>
        </p:txBody>
      </p:sp>
    </p:spTree>
    <p:extLst>
      <p:ext uri="{BB962C8B-B14F-4D97-AF65-F5344CB8AC3E}">
        <p14:creationId xmlns:p14="http://schemas.microsoft.com/office/powerpoint/2010/main" val="314070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Zum Glück ist die Schlange an der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Kasse nicht so lang.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E600"/>
                </a:solidFill>
                <a:latin typeface="Myriad Pro Light" panose="020B0403030403020204" pitchFamily="34" charset="0"/>
              </a:rPr>
              <a:t>Erzählkind 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8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4828329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Geräusch einer Kasse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(Z.B. mit Spielzeugkasse/Glockenspiel)</a:t>
            </a:r>
            <a:br>
              <a:rPr lang="de-DE" sz="4000" dirty="0">
                <a:latin typeface="Myriad Pro" panose="020B0503030403020204" pitchFamily="34" charset="0"/>
              </a:rPr>
            </a:br>
            <a:br>
              <a:rPr lang="de-DE" sz="4000" dirty="0">
                <a:latin typeface="Myriad Pro" panose="020B0503030403020204" pitchFamily="34" charset="0"/>
              </a:rPr>
            </a:b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Stimme: Hereinspaziert! Viel Spaß im Zoo!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A34DAD33-7698-59B9-2D51-3BE2B234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276" y="2548660"/>
            <a:ext cx="761010" cy="761010"/>
          </a:xfrm>
          <a:prstGeom prst="rect">
            <a:avLst/>
          </a:prstGeom>
        </p:spPr>
      </p:pic>
      <p:pic>
        <p:nvPicPr>
          <p:cNvPr id="14" name="Grafik 1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7472289-F82C-2BCB-1257-ED7EFEF3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204" y="2566474"/>
            <a:ext cx="826518" cy="826518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BBFD7B56-E014-5F2D-27DA-A180290AA1E0}"/>
              </a:ext>
            </a:extLst>
          </p:cNvPr>
          <p:cNvCxnSpPr/>
          <p:nvPr/>
        </p:nvCxnSpPr>
        <p:spPr>
          <a:xfrm flipH="1">
            <a:off x="9969772" y="2590910"/>
            <a:ext cx="343942" cy="662049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35101EF-2335-64A2-7F0F-562EBF29FF9E}"/>
              </a:ext>
            </a:extLst>
          </p:cNvPr>
          <p:cNvSpPr txBox="1"/>
          <p:nvPr/>
        </p:nvSpPr>
        <p:spPr>
          <a:xfrm>
            <a:off x="438449" y="4038943"/>
            <a:ext cx="215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FR" sz="3200" dirty="0">
                <a:latin typeface="Myriad Pro" panose="020B0503030403020204" pitchFamily="34" charset="0"/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418752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Gemeinsam mit den Lehrkräften spazieren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die Kinder durch den Zoo.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940815"/>
                </a:solidFill>
                <a:latin typeface="Myriad Pro Light" panose="020B0403030403020204" pitchFamily="34" charset="0"/>
              </a:rPr>
              <a:t>Erzählkind 1</a:t>
            </a:r>
          </a:p>
        </p:txBody>
      </p:sp>
    </p:spTree>
    <p:extLst>
      <p:ext uri="{BB962C8B-B14F-4D97-AF65-F5344CB8AC3E}">
        <p14:creationId xmlns:p14="http://schemas.microsoft.com/office/powerpoint/2010/main" val="106768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2602481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Hört mal! Da kreischt ein Papagei!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  <a:latin typeface="Myriad Pro Light" panose="020B0403030403020204" pitchFamily="34" charset="0"/>
              </a:rPr>
              <a:t>Erzählkind 2</a:t>
            </a:r>
          </a:p>
        </p:txBody>
      </p:sp>
    </p:spTree>
    <p:extLst>
      <p:ext uri="{BB962C8B-B14F-4D97-AF65-F5344CB8AC3E}">
        <p14:creationId xmlns:p14="http://schemas.microsoft.com/office/powerpoint/2010/main" val="120689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876474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Kreischen eines Papageis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(Nase zuhalten und mit der </a:t>
            </a:r>
            <a:b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Stimme nachmachen)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5C299E3-9D78-67CC-428D-E8411C33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912" y="2433255"/>
            <a:ext cx="1065743" cy="1065743"/>
          </a:xfrm>
          <a:prstGeom prst="rect">
            <a:avLst/>
          </a:prstGeom>
        </p:spPr>
      </p:pic>
      <p:pic>
        <p:nvPicPr>
          <p:cNvPr id="11" name="Grafik 10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7790AF52-8DDE-FA32-3E02-A52B790D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12" y="-1258047"/>
            <a:ext cx="5390800" cy="4379570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2D19CFA3-57AA-D954-4D5E-0FBAC308C1B1}"/>
              </a:ext>
            </a:extLst>
          </p:cNvPr>
          <p:cNvSpPr txBox="1">
            <a:spLocks/>
          </p:cNvSpPr>
          <p:nvPr/>
        </p:nvSpPr>
        <p:spPr>
          <a:xfrm>
            <a:off x="6146998" y="152273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>
                <a:latin typeface="HanziPen SC" panose="03000300000000000000" pitchFamily="66" charset="-122"/>
                <a:ea typeface="HanziPen SC" panose="03000300000000000000" pitchFamily="66" charset="-122"/>
              </a:rPr>
              <a:t>Vogelgeflatter</a:t>
            </a:r>
            <a:r>
              <a:rPr lang="de-DE" sz="2000" dirty="0">
                <a:latin typeface="HanziPen SC" panose="03000300000000000000" pitchFamily="66" charset="-122"/>
                <a:ea typeface="HanziPen SC" panose="03000300000000000000" pitchFamily="66" charset="-122"/>
              </a:rPr>
              <a:t> auf der nächsten Folie</a:t>
            </a:r>
          </a:p>
        </p:txBody>
      </p:sp>
      <p:cxnSp>
        <p:nvCxnSpPr>
          <p:cNvPr id="21" name="Gekrümmte Verbindung 20">
            <a:extLst>
              <a:ext uri="{FF2B5EF4-FFF2-40B4-BE49-F238E27FC236}">
                <a16:creationId xmlns:a16="http://schemas.microsoft.com/office/drawing/2014/main" id="{138430A7-30A1-3CEA-AADE-FCC4B69B656A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65658" y="912529"/>
            <a:ext cx="667231" cy="64057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3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5" descr="DSC_0834_bearb.jpg">
            <a:extLst>
              <a:ext uri="{FF2B5EF4-FFF2-40B4-BE49-F238E27FC236}">
                <a16:creationId xmlns:a16="http://schemas.microsoft.com/office/drawing/2014/main" id="{710AA697-5D89-9AB3-C8A4-C89AC68E3B0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71768" y="1835150"/>
            <a:ext cx="6473825" cy="4298950"/>
          </a:xfr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01D6FB6-0944-A00F-28EF-3987594788D9}"/>
              </a:ext>
            </a:extLst>
          </p:cNvPr>
          <p:cNvSpPr/>
          <p:nvPr/>
        </p:nvSpPr>
        <p:spPr>
          <a:xfrm>
            <a:off x="438449" y="2095833"/>
            <a:ext cx="4321479" cy="1521912"/>
          </a:xfrm>
          <a:prstGeom prst="rect">
            <a:avLst/>
          </a:prstGeom>
          <a:solidFill>
            <a:srgbClr val="FFF1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FR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538733" y="2729559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latin typeface="Myriad Pro" panose="020B0503030403020204" pitchFamily="34" charset="0"/>
              </a:rPr>
              <a:t>Handtuch spannen </a:t>
            </a:r>
            <a:br>
              <a:rPr lang="de-DE" sz="4000" i="1" dirty="0">
                <a:latin typeface="Myriad Pro" panose="020B0503030403020204" pitchFamily="34" charset="0"/>
              </a:rPr>
            </a:br>
            <a:r>
              <a:rPr lang="de-DE" sz="4000" i="1" dirty="0">
                <a:latin typeface="Myriad Pro" panose="020B0503030403020204" pitchFamily="34" charset="0"/>
              </a:rPr>
              <a:t>und lockern</a:t>
            </a:r>
            <a:endParaRPr lang="de-DE" sz="4000" i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pic>
        <p:nvPicPr>
          <p:cNvPr id="15" name="Grafik 1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CD536C9-7AE0-C611-1289-3740A0108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680" y="2250075"/>
            <a:ext cx="1421293" cy="14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1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Die Klasse macht sich auf den Weg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zum Löwengehege.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Erzählkind 3</a:t>
            </a:r>
          </a:p>
        </p:txBody>
      </p:sp>
    </p:spTree>
    <p:extLst>
      <p:ext uri="{BB962C8B-B14F-4D97-AF65-F5344CB8AC3E}">
        <p14:creationId xmlns:p14="http://schemas.microsoft.com/office/powerpoint/2010/main" val="52103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876474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Lautes Brüllen der Löwen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(2-3 Kinder imitieren die Löwen</a:t>
            </a:r>
            <a:b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mit ihrer Stimme)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6F46F9AE-4FFB-7A30-0DD3-B0225FA3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506" y="2514791"/>
            <a:ext cx="933470" cy="9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Weiter geht es zum Affenhaus.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7030A0"/>
                </a:solidFill>
                <a:latin typeface="Myriad Pro Light" panose="020B0403030403020204" pitchFamily="34" charset="0"/>
              </a:rPr>
              <a:t>Erzählkind 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0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876474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Lautes Brüllen der Affen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(2-3 Kinder imitieren die Affen</a:t>
            </a:r>
            <a:b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mit ihrer Stimme)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A58F0491-894F-09ED-D605-E3C6A879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068" y="2477482"/>
            <a:ext cx="1008088" cy="10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Musik, drinnen, Trommel enthält.&#10;&#10;Automatisch generierte Beschreibung">
            <a:extLst>
              <a:ext uri="{FF2B5EF4-FFF2-40B4-BE49-F238E27FC236}">
                <a16:creationId xmlns:a16="http://schemas.microsoft.com/office/drawing/2014/main" id="{45A8C5B6-B1C0-0311-F21D-64F0A00EC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1" y="3969631"/>
            <a:ext cx="2681626" cy="2192524"/>
          </a:xfrm>
          <a:prstGeom prst="rect">
            <a:avLst/>
          </a:prstGeom>
        </p:spPr>
      </p:pic>
      <p:pic>
        <p:nvPicPr>
          <p:cNvPr id="8" name="Grafik 7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04F315BD-4CCA-B032-DD19-4160270E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6" y="2436699"/>
            <a:ext cx="3135160" cy="2547053"/>
          </a:xfrm>
          <a:prstGeom prst="rect">
            <a:avLst/>
          </a:prstGeom>
        </p:spPr>
      </p:pic>
      <p:pic>
        <p:nvPicPr>
          <p:cNvPr id="10" name="Grafik 9" descr="Ein Bild, das Schlange, Reptil, Wurm, Säugetier enthält.&#10;&#10;Automatisch generierte Beschreibung">
            <a:extLst>
              <a:ext uri="{FF2B5EF4-FFF2-40B4-BE49-F238E27FC236}">
                <a16:creationId xmlns:a16="http://schemas.microsoft.com/office/drawing/2014/main" id="{4E3FEAB7-E68A-6310-EEF7-FBC75E94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9540">
            <a:off x="5646735" y="4115657"/>
            <a:ext cx="2635736" cy="2635736"/>
          </a:xfrm>
          <a:prstGeom prst="rect">
            <a:avLst/>
          </a:prstGeom>
        </p:spPr>
      </p:pic>
      <p:pic>
        <p:nvPicPr>
          <p:cNvPr id="12" name="Grafik 11" descr="Ein Bild, das Zylinder enthält.&#10;&#10;Automatisch generierte Beschreibung">
            <a:extLst>
              <a:ext uri="{FF2B5EF4-FFF2-40B4-BE49-F238E27FC236}">
                <a16:creationId xmlns:a16="http://schemas.microsoft.com/office/drawing/2014/main" id="{4D770CA3-AC65-8AF2-0E74-025F97964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780" y="869748"/>
            <a:ext cx="2868460" cy="2868460"/>
          </a:xfrm>
          <a:prstGeom prst="rect">
            <a:avLst/>
          </a:prstGeom>
        </p:spPr>
      </p:pic>
      <p:pic>
        <p:nvPicPr>
          <p:cNvPr id="13" name="Grafik 12" descr="Ein Bild, das Box, Plastik, Behälter, Blau enthält.&#10;&#10;Automatisch generierte Beschreibung">
            <a:extLst>
              <a:ext uri="{FF2B5EF4-FFF2-40B4-BE49-F238E27FC236}">
                <a16:creationId xmlns:a16="http://schemas.microsoft.com/office/drawing/2014/main" id="{1ECF3AB8-DD4A-258C-CD1A-08E526964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700" y="3281087"/>
            <a:ext cx="2881068" cy="288106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98AF97B-DDCC-F52A-28DE-BCC796B9A410}"/>
              </a:ext>
            </a:extLst>
          </p:cNvPr>
          <p:cNvSpPr txBox="1">
            <a:spLocks/>
          </p:cNvSpPr>
          <p:nvPr/>
        </p:nvSpPr>
        <p:spPr>
          <a:xfrm>
            <a:off x="438449" y="-404305"/>
            <a:ext cx="8499764" cy="23084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br>
              <a:rPr lang="de-DE" sz="4000" b="1" dirty="0">
                <a:latin typeface="Myriad Pro Light" panose="020B0403030403020204" pitchFamily="34" charset="0"/>
              </a:rPr>
            </a:br>
            <a:br>
              <a:rPr lang="de-DE" sz="4000" b="1" dirty="0">
                <a:latin typeface="Myriad Pro Light" panose="020B0403030403020204" pitchFamily="34" charset="0"/>
              </a:rPr>
            </a:br>
            <a:br>
              <a:rPr lang="de-DE" sz="4000" b="1" dirty="0">
                <a:latin typeface="Myriad Pro Light" panose="020B0403030403020204" pitchFamily="34" charset="0"/>
              </a:rPr>
            </a:br>
            <a:r>
              <a:rPr lang="de-DE" sz="4000" b="1" dirty="0">
                <a:latin typeface="Myriad Pro Light" panose="020B0403030403020204" pitchFamily="34" charset="0"/>
              </a:rPr>
              <a:t>Mit diesen Materialien können Sie die Geräusche produzieren:</a:t>
            </a:r>
          </a:p>
        </p:txBody>
      </p:sp>
      <p:pic>
        <p:nvPicPr>
          <p:cNvPr id="3" name="Grafik 2" descr="Ein Bild, das Geschirr, Schüssel enthält.&#10;&#10;Automatisch generierte Beschreibung">
            <a:extLst>
              <a:ext uri="{FF2B5EF4-FFF2-40B4-BE49-F238E27FC236}">
                <a16:creationId xmlns:a16="http://schemas.microsoft.com/office/drawing/2014/main" id="{824F79E0-8DD9-F3D1-F305-E3997415C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760" y="1517962"/>
            <a:ext cx="3203659" cy="32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8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Plötzlich schnappt sich ein Affe die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Kappe von … </a:t>
            </a:r>
            <a:r>
              <a:rPr lang="de-DE" sz="4000" i="1" dirty="0">
                <a:solidFill>
                  <a:srgbClr val="FFE600"/>
                </a:solidFill>
                <a:latin typeface="Myriad Pro" panose="020B0503030403020204" pitchFamily="34" charset="0"/>
              </a:rPr>
              <a:t>(beliebigen Namen einfügen)</a:t>
            </a:r>
            <a:r>
              <a:rPr lang="de-DE" sz="4000" i="1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E600"/>
                </a:solidFill>
                <a:latin typeface="Myriad Pro Light" panose="020B0403030403020204" pitchFamily="34" charset="0"/>
              </a:rPr>
              <a:t>Erzählkind 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2866956"/>
            <a:ext cx="9447759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(rufen) </a:t>
            </a:r>
          </a:p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Oh nein!</a:t>
            </a:r>
          </a:p>
        </p:txBody>
      </p:sp>
    </p:spTree>
    <p:extLst>
      <p:ext uri="{BB962C8B-B14F-4D97-AF65-F5344CB8AC3E}">
        <p14:creationId xmlns:p14="http://schemas.microsoft.com/office/powerpoint/2010/main" val="388782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Puh, Glück gehabt! Der Affe hat die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Kappe wieder zurückgegeben.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940815"/>
                </a:solidFill>
                <a:latin typeface="Myriad Pro Light" panose="020B0403030403020204" pitchFamily="34" charset="0"/>
              </a:rPr>
              <a:t>Erzählkind 1</a:t>
            </a:r>
          </a:p>
        </p:txBody>
      </p:sp>
    </p:spTree>
    <p:extLst>
      <p:ext uri="{BB962C8B-B14F-4D97-AF65-F5344CB8AC3E}">
        <p14:creationId xmlns:p14="http://schemas.microsoft.com/office/powerpoint/2010/main" val="1214795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Aber jetzt schnell!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Da vorne marschieren zwei Elefanten!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  <a:latin typeface="Myriad Pro Light" panose="020B0403030403020204" pitchFamily="34" charset="0"/>
              </a:rPr>
              <a:t>Erzählkind 2</a:t>
            </a:r>
          </a:p>
        </p:txBody>
      </p:sp>
    </p:spTree>
    <p:extLst>
      <p:ext uri="{BB962C8B-B14F-4D97-AF65-F5344CB8AC3E}">
        <p14:creationId xmlns:p14="http://schemas.microsoft.com/office/powerpoint/2010/main" val="2523174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8" y="335644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Trompeten der Elefanten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(In einen Gartenschlauch tröten)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F5AE7A9-FB1B-2C54-E391-51BDADED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162" y="2452230"/>
            <a:ext cx="1022284" cy="1022284"/>
          </a:xfrm>
          <a:prstGeom prst="rect">
            <a:avLst/>
          </a:prstGeom>
        </p:spPr>
      </p:pic>
      <p:pic>
        <p:nvPicPr>
          <p:cNvPr id="12" name="Grafik 11" descr="Ein Bild, das Musik, drinnen, Trommel enthält.&#10;&#10;Automatisch generierte Beschreibung">
            <a:extLst>
              <a:ext uri="{FF2B5EF4-FFF2-40B4-BE49-F238E27FC236}">
                <a16:creationId xmlns:a16="http://schemas.microsoft.com/office/drawing/2014/main" id="{DEB116D1-DD20-CBE8-C703-8BBAE52D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53" y="-761153"/>
            <a:ext cx="3800104" cy="3107003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6FE380E-2C04-69BA-1D25-81517A4D8A7F}"/>
              </a:ext>
            </a:extLst>
          </p:cNvPr>
          <p:cNvSpPr txBox="1">
            <a:spLocks/>
          </p:cNvSpPr>
          <p:nvPr/>
        </p:nvSpPr>
        <p:spPr>
          <a:xfrm>
            <a:off x="438448" y="5043191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Marschieren der Elefanten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(Auf eine Trommel schlagen)</a:t>
            </a:r>
          </a:p>
        </p:txBody>
      </p:sp>
      <p:pic>
        <p:nvPicPr>
          <p:cNvPr id="16" name="Grafik 15" descr="Ein Bild, das Schlange, Reptil, Wurm, Säugetier enthält.&#10;&#10;Automatisch generierte Beschreibung">
            <a:extLst>
              <a:ext uri="{FF2B5EF4-FFF2-40B4-BE49-F238E27FC236}">
                <a16:creationId xmlns:a16="http://schemas.microsoft.com/office/drawing/2014/main" id="{28FA45D6-E1C1-306C-C1E0-FC1D6BB71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9540">
            <a:off x="8082006" y="-764378"/>
            <a:ext cx="3607496" cy="36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2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Lehrkraft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3063914"/>
            <a:ext cx="9447759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Was meint ihr? Wie viel wiegt wohl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ein ausgewachsener Elefant?</a:t>
            </a:r>
          </a:p>
        </p:txBody>
      </p:sp>
    </p:spTree>
    <p:extLst>
      <p:ext uri="{BB962C8B-B14F-4D97-AF65-F5344CB8AC3E}">
        <p14:creationId xmlns:p14="http://schemas.microsoft.com/office/powerpoint/2010/main" val="28718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2866956"/>
            <a:ext cx="11050928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(antworten durcheinander mit ihren Ideen) </a:t>
            </a:r>
          </a:p>
        </p:txBody>
      </p:sp>
    </p:spTree>
    <p:extLst>
      <p:ext uri="{BB962C8B-B14F-4D97-AF65-F5344CB8AC3E}">
        <p14:creationId xmlns:p14="http://schemas.microsoft.com/office/powerpoint/2010/main" val="2858714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Lehrkraft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3063914"/>
            <a:ext cx="9447759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Ein Elefant ist ca. 3 bis 6 Tonnen schwer.</a:t>
            </a:r>
          </a:p>
        </p:txBody>
      </p:sp>
    </p:spTree>
    <p:extLst>
      <p:ext uri="{BB962C8B-B14F-4D97-AF65-F5344CB8AC3E}">
        <p14:creationId xmlns:p14="http://schemas.microsoft.com/office/powerpoint/2010/main" val="1986525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2866956"/>
            <a:ext cx="9447759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 err="1">
                <a:latin typeface="Myriad Pro" panose="020B0503030403020204" pitchFamily="34" charset="0"/>
              </a:rPr>
              <a:t>Woooooooow</a:t>
            </a:r>
            <a:r>
              <a:rPr lang="de-DE" sz="4000" dirty="0">
                <a:latin typeface="Myriad Pro" panose="020B0503030403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03641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Zeit für eine Pause. Gemeinsam essen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die Kinder ihr mitgebrachtes Picknick.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Erzählkind 3</a:t>
            </a:r>
          </a:p>
        </p:txBody>
      </p:sp>
    </p:spTree>
    <p:extLst>
      <p:ext uri="{BB962C8B-B14F-4D97-AF65-F5344CB8AC3E}">
        <p14:creationId xmlns:p14="http://schemas.microsoft.com/office/powerpoint/2010/main" val="415651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2866956"/>
            <a:ext cx="9447759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(rufen fröhlich) </a:t>
            </a:r>
          </a:p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Heute machen wir einen Ausflug.</a:t>
            </a:r>
          </a:p>
        </p:txBody>
      </p:sp>
    </p:spTree>
    <p:extLst>
      <p:ext uri="{BB962C8B-B14F-4D97-AF65-F5344CB8AC3E}">
        <p14:creationId xmlns:p14="http://schemas.microsoft.com/office/powerpoint/2010/main" val="293025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8" y="335644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Essensgeräusche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(z. B. in eine Möhre beißen, leise schmatzen)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6FE380E-2C04-69BA-1D25-81517A4D8A7F}"/>
              </a:ext>
            </a:extLst>
          </p:cNvPr>
          <p:cNvSpPr txBox="1">
            <a:spLocks/>
          </p:cNvSpPr>
          <p:nvPr/>
        </p:nvSpPr>
        <p:spPr>
          <a:xfrm>
            <a:off x="438448" y="5043191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Essen auspacken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(Alufolie manipulieren/Brotdose öffnen)</a:t>
            </a:r>
          </a:p>
        </p:txBody>
      </p:sp>
      <p:pic>
        <p:nvPicPr>
          <p:cNvPr id="8" name="Grafik 7" descr="Ein Bild, das Zylinder enthält.&#10;&#10;Automatisch generierte Beschreibung">
            <a:extLst>
              <a:ext uri="{FF2B5EF4-FFF2-40B4-BE49-F238E27FC236}">
                <a16:creationId xmlns:a16="http://schemas.microsoft.com/office/drawing/2014/main" id="{A79EEEB3-9CE3-E90C-1E83-A978D466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83" y="-824872"/>
            <a:ext cx="3199356" cy="3199356"/>
          </a:xfrm>
          <a:prstGeom prst="rect">
            <a:avLst/>
          </a:prstGeom>
        </p:spPr>
      </p:pic>
      <p:pic>
        <p:nvPicPr>
          <p:cNvPr id="15" name="Grafik 1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951AB4E-E993-FDC7-34BD-F0938F11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493" y="2525209"/>
            <a:ext cx="988290" cy="988290"/>
          </a:xfrm>
          <a:prstGeom prst="rect">
            <a:avLst/>
          </a:prstGeom>
        </p:spPr>
      </p:pic>
      <p:pic>
        <p:nvPicPr>
          <p:cNvPr id="18" name="Grafik 17" descr="Ein Bild, das Box, Plastik, Behälter, Blau enthält.&#10;&#10;Automatisch generierte Beschreibung">
            <a:extLst>
              <a:ext uri="{FF2B5EF4-FFF2-40B4-BE49-F238E27FC236}">
                <a16:creationId xmlns:a16="http://schemas.microsoft.com/office/drawing/2014/main" id="{79E1F07D-4A23-3D28-C176-A80E1C30D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277" y="-645426"/>
            <a:ext cx="2881068" cy="28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0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Nach der Pause warten im Streichelzoo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schon die Ziegen und Schafe.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7030A0"/>
                </a:solidFill>
                <a:latin typeface="Myriad Pro Light" panose="020B0403030403020204" pitchFamily="34" charset="0"/>
              </a:rPr>
              <a:t>Erzählkind 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4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Geräusch: 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3329532"/>
            <a:ext cx="9447759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Geräusche von Schafen und Ziegen</a:t>
            </a:r>
            <a:b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(mit den eigenen Stimmen nachahmen)</a:t>
            </a:r>
          </a:p>
        </p:txBody>
      </p:sp>
      <p:pic>
        <p:nvPicPr>
          <p:cNvPr id="10" name="Grafik 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CC7C449-3E6E-43FE-3325-BC30F7D8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369" y="3046021"/>
            <a:ext cx="968162" cy="9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1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Ein paar Kinder geben den Tieren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vorsichtig Futter.</a:t>
            </a:r>
            <a:endParaRPr lang="de-DE" sz="4000" i="1" dirty="0">
              <a:latin typeface="Myriad Pro" panose="020B0503030403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E600"/>
                </a:solidFill>
                <a:latin typeface="Myriad Pro Light" panose="020B0403030403020204" pitchFamily="34" charset="0"/>
              </a:rPr>
              <a:t>Erzählkind 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00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2904680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Denn hier im Streichelzoo ist Anfassen erlaubt!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940815"/>
                </a:solidFill>
                <a:latin typeface="Myriad Pro Light" panose="020B0403030403020204" pitchFamily="34" charset="0"/>
              </a:rPr>
              <a:t>Erzählkind 1</a:t>
            </a:r>
          </a:p>
        </p:txBody>
      </p:sp>
    </p:spTree>
    <p:extLst>
      <p:ext uri="{BB962C8B-B14F-4D97-AF65-F5344CB8AC3E}">
        <p14:creationId xmlns:p14="http://schemas.microsoft.com/office/powerpoint/2010/main" val="2300912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Auf einer Koppel, gleich neben dem Streichelzoo, sind viele Pferde zu sehen.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  <a:latin typeface="Myriad Pro Light" panose="020B0403030403020204" pitchFamily="34" charset="0"/>
              </a:rPr>
              <a:t>Erzählkind 2</a:t>
            </a:r>
          </a:p>
        </p:txBody>
      </p:sp>
    </p:spTree>
    <p:extLst>
      <p:ext uri="{BB962C8B-B14F-4D97-AF65-F5344CB8AC3E}">
        <p14:creationId xmlns:p14="http://schemas.microsoft.com/office/powerpoint/2010/main" val="2489779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8" y="2656558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Wiehern der Pferde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(mit dem Mund Geräusche machen)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6FE380E-2C04-69BA-1D25-81517A4D8A7F}"/>
              </a:ext>
            </a:extLst>
          </p:cNvPr>
          <p:cNvSpPr txBox="1">
            <a:spLocks/>
          </p:cNvSpPr>
          <p:nvPr/>
        </p:nvSpPr>
        <p:spPr>
          <a:xfrm>
            <a:off x="438448" y="5043191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Trappeln der Pferde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(2 Kokosnusshälften rhythmisch </a:t>
            </a:r>
            <a:b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aufeinander schlagen)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DEFD2A7-E69D-FFDC-CC08-7677030A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509" y="2502182"/>
            <a:ext cx="926818" cy="926818"/>
          </a:xfrm>
          <a:prstGeom prst="rect">
            <a:avLst/>
          </a:prstGeom>
        </p:spPr>
      </p:pic>
      <p:pic>
        <p:nvPicPr>
          <p:cNvPr id="8" name="Grafik 7" descr="Ein Bild, das Geschirr, Schüssel enthält.&#10;&#10;Automatisch generierte Beschreibung">
            <a:extLst>
              <a:ext uri="{FF2B5EF4-FFF2-40B4-BE49-F238E27FC236}">
                <a16:creationId xmlns:a16="http://schemas.microsoft.com/office/drawing/2014/main" id="{ED764A74-8EE0-02D4-F925-B82E47EB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61" y="-1098894"/>
            <a:ext cx="4195146" cy="41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0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Es ist spät geworden. </a:t>
            </a:r>
          </a:p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Zeit, um zurück zur Schule zu fahren.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Erzählkind 3</a:t>
            </a:r>
          </a:p>
        </p:txBody>
      </p:sp>
    </p:spTree>
    <p:extLst>
      <p:ext uri="{BB962C8B-B14F-4D97-AF65-F5344CB8AC3E}">
        <p14:creationId xmlns:p14="http://schemas.microsoft.com/office/powerpoint/2010/main" val="3901827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Glücklich und müde genießen die Kinder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die Rückfahrt im Bus.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7030A0"/>
                </a:solidFill>
                <a:latin typeface="Myriad Pro Light" panose="020B0403030403020204" pitchFamily="34" charset="0"/>
              </a:rPr>
              <a:t>Erzählkind 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15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8" y="3425927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Gähnen und sich strecken 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(mit dem Mund Geräusche machen)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Myriad Pro Light" panose="020B0403030403020204" pitchFamily="34" charset="0"/>
              </a:rPr>
              <a:t>Geräusch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6FE380E-2C04-69BA-1D25-81517A4D8A7F}"/>
              </a:ext>
            </a:extLst>
          </p:cNvPr>
          <p:cNvSpPr txBox="1">
            <a:spLocks/>
          </p:cNvSpPr>
          <p:nvPr/>
        </p:nvSpPr>
        <p:spPr>
          <a:xfrm>
            <a:off x="438448" y="5043191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i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Grafik 1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7CF92A5-C9CD-E8B2-20D3-418C3413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45" y="2543492"/>
            <a:ext cx="882435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Die Klasse </a:t>
            </a:r>
            <a:r>
              <a:rPr lang="de-DE" sz="4000" i="1" dirty="0">
                <a:solidFill>
                  <a:srgbClr val="940815"/>
                </a:solidFill>
                <a:latin typeface="Myriad Pro" panose="020B0503030403020204" pitchFamily="34" charset="0"/>
              </a:rPr>
              <a:t>(Name der Klasse einfügen) </a:t>
            </a:r>
            <a:br>
              <a:rPr lang="de-DE" sz="4000" i="1" dirty="0">
                <a:solidFill>
                  <a:srgbClr val="940815"/>
                </a:solidFill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macht heute einen Ausflug in den Zoo.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940815"/>
                </a:solidFill>
                <a:latin typeface="Myriad Pro Light" panose="020B0403030403020204" pitchFamily="34" charset="0"/>
              </a:rPr>
              <a:t>Erzählkind 1</a:t>
            </a:r>
          </a:p>
        </p:txBody>
      </p:sp>
    </p:spTree>
    <p:extLst>
      <p:ext uri="{BB962C8B-B14F-4D97-AF65-F5344CB8AC3E}">
        <p14:creationId xmlns:p14="http://schemas.microsoft.com/office/powerpoint/2010/main" val="2268088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Das war ein schöner Ausflug!</a:t>
            </a:r>
            <a:endParaRPr lang="de-DE" sz="4000" i="1" dirty="0">
              <a:latin typeface="Myriad Pro" panose="020B0503030403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E600"/>
                </a:solidFill>
                <a:latin typeface="Myriad Pro Light" panose="020B0403030403020204" pitchFamily="34" charset="0"/>
              </a:rPr>
              <a:t>Erzählkind 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23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2866956"/>
            <a:ext cx="9447759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(rufen fröhlich) </a:t>
            </a:r>
          </a:p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698875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8E645166-69F2-9BE2-9BB4-2F0574FA6A28}"/>
              </a:ext>
            </a:extLst>
          </p:cNvPr>
          <p:cNvSpPr txBox="1">
            <a:spLocks/>
          </p:cNvSpPr>
          <p:nvPr/>
        </p:nvSpPr>
        <p:spPr>
          <a:xfrm rot="16200000">
            <a:off x="-341571" y="1696192"/>
            <a:ext cx="2996952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940815"/>
                </a:solidFill>
                <a:latin typeface="Myriad Pro" panose="020B0503030403020204" pitchFamily="34" charset="0"/>
              </a:rPr>
              <a:t>Erzählerkind 1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54D5480-4C99-6135-9EF7-147717D4C3C4}"/>
              </a:ext>
            </a:extLst>
          </p:cNvPr>
          <p:cNvSpPr txBox="1">
            <a:spLocks/>
          </p:cNvSpPr>
          <p:nvPr/>
        </p:nvSpPr>
        <p:spPr>
          <a:xfrm rot="16200000">
            <a:off x="1638141" y="1696191"/>
            <a:ext cx="2996952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Erzählerkind 2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BDD655B-173C-D908-007E-0365D7BA4548}"/>
              </a:ext>
            </a:extLst>
          </p:cNvPr>
          <p:cNvSpPr txBox="1">
            <a:spLocks/>
          </p:cNvSpPr>
          <p:nvPr/>
        </p:nvSpPr>
        <p:spPr>
          <a:xfrm rot="16200000">
            <a:off x="3682193" y="1696191"/>
            <a:ext cx="2996952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FFC000"/>
                </a:solidFill>
                <a:latin typeface="Myriad Pro" panose="020B0503030403020204" pitchFamily="34" charset="0"/>
              </a:rPr>
              <a:t>Erzählerkind</a:t>
            </a:r>
            <a:r>
              <a:rPr lang="de-DE" b="1" dirty="0">
                <a:solidFill>
                  <a:srgbClr val="FFC000"/>
                </a:solidFill>
              </a:rPr>
              <a:t> 3</a:t>
            </a:r>
            <a:endParaRPr lang="de-DE" b="1" dirty="0">
              <a:solidFill>
                <a:srgbClr val="940815"/>
              </a:solidFill>
            </a:endParaRP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2A62F369-F002-9513-A8FF-0CD0A245EAE9}"/>
              </a:ext>
            </a:extLst>
          </p:cNvPr>
          <p:cNvSpPr txBox="1">
            <a:spLocks/>
          </p:cNvSpPr>
          <p:nvPr/>
        </p:nvSpPr>
        <p:spPr>
          <a:xfrm rot="16200000">
            <a:off x="5661905" y="1696190"/>
            <a:ext cx="2996952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7030A0"/>
                </a:solidFill>
                <a:latin typeface="Myriad Pro" panose="020B0503030403020204" pitchFamily="34" charset="0"/>
              </a:rPr>
              <a:t>Erzählerkind</a:t>
            </a:r>
            <a:r>
              <a:rPr lang="de-DE" b="1" dirty="0">
                <a:solidFill>
                  <a:srgbClr val="7030A0"/>
                </a:solidFill>
              </a:rPr>
              <a:t> 4</a:t>
            </a: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B24AA957-B508-BB64-1655-6CB3DCC64D0D}"/>
              </a:ext>
            </a:extLst>
          </p:cNvPr>
          <p:cNvSpPr txBox="1">
            <a:spLocks/>
          </p:cNvSpPr>
          <p:nvPr/>
        </p:nvSpPr>
        <p:spPr>
          <a:xfrm rot="16200000">
            <a:off x="7645357" y="1696189"/>
            <a:ext cx="2996952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rgbClr val="FFE600"/>
                </a:solidFill>
                <a:latin typeface="Myriad Pro" panose="020B0503030403020204" pitchFamily="34" charset="0"/>
              </a:rPr>
              <a:t>Erzählerkind</a:t>
            </a:r>
            <a:r>
              <a:rPr lang="de-DE" b="1" dirty="0">
                <a:solidFill>
                  <a:srgbClr val="FFE600"/>
                </a:solidFill>
              </a:rPr>
              <a:t> 5</a:t>
            </a:r>
          </a:p>
        </p:txBody>
      </p:sp>
      <p:pic>
        <p:nvPicPr>
          <p:cNvPr id="42" name="Grafik 4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A4156BA1-975C-A716-88D3-6FFC549D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892329" y="2134757"/>
            <a:ext cx="761010" cy="761010"/>
          </a:xfrm>
          <a:prstGeom prst="rect">
            <a:avLst/>
          </a:prstGeom>
        </p:spPr>
      </p:pic>
      <p:pic>
        <p:nvPicPr>
          <p:cNvPr id="43" name="Grafik 4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CAFC8D1-AA75-6097-F57A-508D0C40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979628" y="1002982"/>
            <a:ext cx="826518" cy="826518"/>
          </a:xfrm>
          <a:prstGeom prst="rect">
            <a:avLst/>
          </a:prstGeom>
        </p:spPr>
      </p:pic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420CF3DE-FF9A-B3A8-225B-A8822931FD2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50344" y="1566253"/>
            <a:ext cx="343942" cy="662049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itel 1">
            <a:extLst>
              <a:ext uri="{FF2B5EF4-FFF2-40B4-BE49-F238E27FC236}">
                <a16:creationId xmlns:a16="http://schemas.microsoft.com/office/drawing/2014/main" id="{836748E0-CF4B-4F14-8CF2-C083E9312EAC}"/>
              </a:ext>
            </a:extLst>
          </p:cNvPr>
          <p:cNvSpPr txBox="1">
            <a:spLocks/>
          </p:cNvSpPr>
          <p:nvPr/>
        </p:nvSpPr>
        <p:spPr>
          <a:xfrm rot="16200000">
            <a:off x="8989008" y="1696192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Kasse / Stimme</a:t>
            </a:r>
          </a:p>
        </p:txBody>
      </p:sp>
      <p:pic>
        <p:nvPicPr>
          <p:cNvPr id="47" name="Grafik 4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65483BC-4354-BEFF-9FCF-A299676B1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09129" y="4498805"/>
            <a:ext cx="1065743" cy="1065743"/>
          </a:xfrm>
          <a:prstGeom prst="rect">
            <a:avLst/>
          </a:prstGeom>
        </p:spPr>
      </p:pic>
      <p:sp>
        <p:nvSpPr>
          <p:cNvPr id="48" name="Titel 1">
            <a:extLst>
              <a:ext uri="{FF2B5EF4-FFF2-40B4-BE49-F238E27FC236}">
                <a16:creationId xmlns:a16="http://schemas.microsoft.com/office/drawing/2014/main" id="{77A0AFB9-1247-88D7-F269-174C9C021369}"/>
              </a:ext>
            </a:extLst>
          </p:cNvPr>
          <p:cNvSpPr txBox="1">
            <a:spLocks/>
          </p:cNvSpPr>
          <p:nvPr/>
        </p:nvSpPr>
        <p:spPr>
          <a:xfrm rot="16200000">
            <a:off x="-890611" y="4677207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Kreischen Papagei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4EA53E86-DDE6-26EC-D7B5-93C9E1D7E238}"/>
              </a:ext>
            </a:extLst>
          </p:cNvPr>
          <p:cNvSpPr txBox="1">
            <a:spLocks/>
          </p:cNvSpPr>
          <p:nvPr/>
        </p:nvSpPr>
        <p:spPr>
          <a:xfrm rot="16200000">
            <a:off x="1118876" y="4699283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Fliegen Papagei</a:t>
            </a:r>
          </a:p>
        </p:txBody>
      </p:sp>
      <p:pic>
        <p:nvPicPr>
          <p:cNvPr id="50" name="Grafik 49" descr="Ein Bild, das Text, Umschlag enthält.&#10;&#10;Automatisch generierte Beschreibung">
            <a:extLst>
              <a:ext uri="{FF2B5EF4-FFF2-40B4-BE49-F238E27FC236}">
                <a16:creationId xmlns:a16="http://schemas.microsoft.com/office/drawing/2014/main" id="{14058C72-72D3-92CE-5DA6-F13E8D000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6198">
            <a:off x="2382944" y="4071343"/>
            <a:ext cx="2068384" cy="1680387"/>
          </a:xfrm>
          <a:prstGeom prst="rect">
            <a:avLst/>
          </a:prstGeom>
        </p:spPr>
      </p:pic>
      <p:sp>
        <p:nvSpPr>
          <p:cNvPr id="52" name="Titel 1">
            <a:extLst>
              <a:ext uri="{FF2B5EF4-FFF2-40B4-BE49-F238E27FC236}">
                <a16:creationId xmlns:a16="http://schemas.microsoft.com/office/drawing/2014/main" id="{33553BB2-7B69-6C14-0255-2FAAA97F1996}"/>
              </a:ext>
            </a:extLst>
          </p:cNvPr>
          <p:cNvSpPr txBox="1">
            <a:spLocks/>
          </p:cNvSpPr>
          <p:nvPr/>
        </p:nvSpPr>
        <p:spPr>
          <a:xfrm rot="16200000">
            <a:off x="3089077" y="4693140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Löwe brüllt</a:t>
            </a:r>
          </a:p>
        </p:txBody>
      </p:sp>
      <p:pic>
        <p:nvPicPr>
          <p:cNvPr id="53" name="Grafik 5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956BFCC-6004-5BC5-2A58-599130625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934529" y="4444801"/>
            <a:ext cx="933470" cy="933470"/>
          </a:xfrm>
          <a:prstGeom prst="rect">
            <a:avLst/>
          </a:prstGeom>
        </p:spPr>
      </p:pic>
      <p:sp>
        <p:nvSpPr>
          <p:cNvPr id="54" name="Titel 1">
            <a:extLst>
              <a:ext uri="{FF2B5EF4-FFF2-40B4-BE49-F238E27FC236}">
                <a16:creationId xmlns:a16="http://schemas.microsoft.com/office/drawing/2014/main" id="{6312B6E5-9114-909C-A0FA-434F35CA3C31}"/>
              </a:ext>
            </a:extLst>
          </p:cNvPr>
          <p:cNvSpPr txBox="1">
            <a:spLocks/>
          </p:cNvSpPr>
          <p:nvPr/>
        </p:nvSpPr>
        <p:spPr>
          <a:xfrm rot="16200000">
            <a:off x="5132311" y="4686877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Löwe brüllt</a:t>
            </a:r>
          </a:p>
        </p:txBody>
      </p:sp>
      <p:pic>
        <p:nvPicPr>
          <p:cNvPr id="55" name="Grafik 5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4F9C75B-9B84-EB5E-B040-EF28F852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977763" y="4438538"/>
            <a:ext cx="933470" cy="933470"/>
          </a:xfrm>
          <a:prstGeom prst="rect">
            <a:avLst/>
          </a:prstGeom>
        </p:spPr>
      </p:pic>
      <p:pic>
        <p:nvPicPr>
          <p:cNvPr id="56" name="Grafik 5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031386C-6C7C-11CD-E7BF-36AA18A10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076308" y="4489832"/>
            <a:ext cx="875276" cy="875276"/>
          </a:xfrm>
          <a:prstGeom prst="rect">
            <a:avLst/>
          </a:prstGeom>
        </p:spPr>
      </p:pic>
      <p:sp>
        <p:nvSpPr>
          <p:cNvPr id="57" name="Titel 1">
            <a:extLst>
              <a:ext uri="{FF2B5EF4-FFF2-40B4-BE49-F238E27FC236}">
                <a16:creationId xmlns:a16="http://schemas.microsoft.com/office/drawing/2014/main" id="{275BDC1F-2BE0-514C-DF1A-730C5EE85743}"/>
              </a:ext>
            </a:extLst>
          </p:cNvPr>
          <p:cNvSpPr txBox="1">
            <a:spLocks/>
          </p:cNvSpPr>
          <p:nvPr/>
        </p:nvSpPr>
        <p:spPr>
          <a:xfrm rot="16200000">
            <a:off x="7076812" y="4699284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Affe brüllt</a:t>
            </a:r>
          </a:p>
        </p:txBody>
      </p:sp>
      <p:pic>
        <p:nvPicPr>
          <p:cNvPr id="58" name="Grafik 5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D6E8C4E-122E-F8C4-D81E-A4CA8E089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019297" y="4489141"/>
            <a:ext cx="875276" cy="875276"/>
          </a:xfrm>
          <a:prstGeom prst="rect">
            <a:avLst/>
          </a:prstGeom>
        </p:spPr>
      </p:pic>
      <p:sp>
        <p:nvSpPr>
          <p:cNvPr id="59" name="Titel 1">
            <a:extLst>
              <a:ext uri="{FF2B5EF4-FFF2-40B4-BE49-F238E27FC236}">
                <a16:creationId xmlns:a16="http://schemas.microsoft.com/office/drawing/2014/main" id="{2C706C7E-5CC7-7583-6906-45A99A0E5DD5}"/>
              </a:ext>
            </a:extLst>
          </p:cNvPr>
          <p:cNvSpPr txBox="1">
            <a:spLocks/>
          </p:cNvSpPr>
          <p:nvPr/>
        </p:nvSpPr>
        <p:spPr>
          <a:xfrm rot="16200000">
            <a:off x="9019801" y="4698593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Affe brüllt</a:t>
            </a:r>
          </a:p>
        </p:txBody>
      </p:sp>
    </p:spTree>
    <p:extLst>
      <p:ext uri="{BB962C8B-B14F-4D97-AF65-F5344CB8AC3E}">
        <p14:creationId xmlns:p14="http://schemas.microsoft.com/office/powerpoint/2010/main" val="2588113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1">
            <a:extLst>
              <a:ext uri="{FF2B5EF4-FFF2-40B4-BE49-F238E27FC236}">
                <a16:creationId xmlns:a16="http://schemas.microsoft.com/office/drawing/2014/main" id="{836748E0-CF4B-4F14-8CF2-C083E9312EAC}"/>
              </a:ext>
            </a:extLst>
          </p:cNvPr>
          <p:cNvSpPr txBox="1">
            <a:spLocks/>
          </p:cNvSpPr>
          <p:nvPr/>
        </p:nvSpPr>
        <p:spPr>
          <a:xfrm rot="16200000">
            <a:off x="8989008" y="1696192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Alufolie manipulieren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77A0AFB9-1247-88D7-F269-174C9C021369}"/>
              </a:ext>
            </a:extLst>
          </p:cNvPr>
          <p:cNvSpPr txBox="1">
            <a:spLocks/>
          </p:cNvSpPr>
          <p:nvPr/>
        </p:nvSpPr>
        <p:spPr>
          <a:xfrm rot="16200000">
            <a:off x="-890611" y="4677207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Wiehern der Pferde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4EA53E86-DDE6-26EC-D7B5-93C9E1D7E238}"/>
              </a:ext>
            </a:extLst>
          </p:cNvPr>
          <p:cNvSpPr txBox="1">
            <a:spLocks/>
          </p:cNvSpPr>
          <p:nvPr/>
        </p:nvSpPr>
        <p:spPr>
          <a:xfrm rot="16200000">
            <a:off x="1118876" y="4699283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Wiehern der Pferde</a:t>
            </a:r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33553BB2-7B69-6C14-0255-2FAAA97F1996}"/>
              </a:ext>
            </a:extLst>
          </p:cNvPr>
          <p:cNvSpPr txBox="1">
            <a:spLocks/>
          </p:cNvSpPr>
          <p:nvPr/>
        </p:nvSpPr>
        <p:spPr>
          <a:xfrm rot="16200000">
            <a:off x="3089077" y="4693140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Pferdegetrappel</a:t>
            </a:r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6312B6E5-9114-909C-A0FA-434F35CA3C31}"/>
              </a:ext>
            </a:extLst>
          </p:cNvPr>
          <p:cNvSpPr txBox="1">
            <a:spLocks/>
          </p:cNvSpPr>
          <p:nvPr/>
        </p:nvSpPr>
        <p:spPr>
          <a:xfrm rot="16200000">
            <a:off x="5132311" y="4686877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Pferdegetrappel</a:t>
            </a:r>
          </a:p>
        </p:txBody>
      </p:sp>
      <p:sp>
        <p:nvSpPr>
          <p:cNvPr id="57" name="Titel 1">
            <a:extLst>
              <a:ext uri="{FF2B5EF4-FFF2-40B4-BE49-F238E27FC236}">
                <a16:creationId xmlns:a16="http://schemas.microsoft.com/office/drawing/2014/main" id="{275BDC1F-2BE0-514C-DF1A-730C5EE85743}"/>
              </a:ext>
            </a:extLst>
          </p:cNvPr>
          <p:cNvSpPr txBox="1">
            <a:spLocks/>
          </p:cNvSpPr>
          <p:nvPr/>
        </p:nvSpPr>
        <p:spPr>
          <a:xfrm rot="16200000">
            <a:off x="7076812" y="4699284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Gähnen</a:t>
            </a:r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2C706C7E-5CC7-7583-6906-45A99A0E5DD5}"/>
              </a:ext>
            </a:extLst>
          </p:cNvPr>
          <p:cNvSpPr txBox="1">
            <a:spLocks/>
          </p:cNvSpPr>
          <p:nvPr/>
        </p:nvSpPr>
        <p:spPr>
          <a:xfrm rot="16200000">
            <a:off x="9019801" y="4698593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Gähnen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813E5CE-73C5-1393-1DF5-AF6744C9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25023" y="2463538"/>
            <a:ext cx="783168" cy="783168"/>
          </a:xfrm>
          <a:prstGeom prst="rect">
            <a:avLst/>
          </a:prstGeom>
        </p:spPr>
      </p:pic>
      <p:pic>
        <p:nvPicPr>
          <p:cNvPr id="4" name="Grafik 3" descr="Ein Bild, das Musik, drinnen, Trommel enthält.&#10;&#10;Automatisch generierte Beschreibung">
            <a:extLst>
              <a:ext uri="{FF2B5EF4-FFF2-40B4-BE49-F238E27FC236}">
                <a16:creationId xmlns:a16="http://schemas.microsoft.com/office/drawing/2014/main" id="{3F1C198F-BA0F-4E27-CC05-B90FA37BF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0519" y="981852"/>
            <a:ext cx="1304676" cy="1066716"/>
          </a:xfrm>
          <a:prstGeom prst="rect">
            <a:avLst/>
          </a:prstGeom>
        </p:spPr>
      </p:pic>
      <p:pic>
        <p:nvPicPr>
          <p:cNvPr id="6" name="Grafik 5" descr="Ein Bild, das Schlange, Reptil, Wurm, Säugetier enthält.&#10;&#10;Automatisch generierte Beschreibung">
            <a:extLst>
              <a:ext uri="{FF2B5EF4-FFF2-40B4-BE49-F238E27FC236}">
                <a16:creationId xmlns:a16="http://schemas.microsoft.com/office/drawing/2014/main" id="{82B10EE3-90CA-623E-5ABD-C10B9C5CC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65440">
            <a:off x="660744" y="769951"/>
            <a:ext cx="1696228" cy="169622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5990D94-545F-280D-75AD-20D0D1E578DB}"/>
              </a:ext>
            </a:extLst>
          </p:cNvPr>
          <p:cNvSpPr txBox="1">
            <a:spLocks/>
          </p:cNvSpPr>
          <p:nvPr/>
        </p:nvSpPr>
        <p:spPr>
          <a:xfrm rot="16200000">
            <a:off x="-861852" y="1698234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Elefant trötet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88FC60C-2F79-BE20-42A1-4AE026F3E43B}"/>
              </a:ext>
            </a:extLst>
          </p:cNvPr>
          <p:cNvSpPr txBox="1">
            <a:spLocks/>
          </p:cNvSpPr>
          <p:nvPr/>
        </p:nvSpPr>
        <p:spPr>
          <a:xfrm rot="16200000">
            <a:off x="1147635" y="1720310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Elefant trampelt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D6B8F2DA-6E05-E318-5B1D-9E767606A332}"/>
              </a:ext>
            </a:extLst>
          </p:cNvPr>
          <p:cNvSpPr txBox="1">
            <a:spLocks/>
          </p:cNvSpPr>
          <p:nvPr/>
        </p:nvSpPr>
        <p:spPr>
          <a:xfrm rot="16200000">
            <a:off x="3117836" y="1714167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Schmatzen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75E29637-05EB-A588-5619-E0A67DCD6C39}"/>
              </a:ext>
            </a:extLst>
          </p:cNvPr>
          <p:cNvSpPr txBox="1">
            <a:spLocks/>
          </p:cNvSpPr>
          <p:nvPr/>
        </p:nvSpPr>
        <p:spPr>
          <a:xfrm rot="16200000">
            <a:off x="5161070" y="1707904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Schmatzen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2791FDA8-4978-42D9-92B4-305C4C4D182A}"/>
              </a:ext>
            </a:extLst>
          </p:cNvPr>
          <p:cNvSpPr txBox="1">
            <a:spLocks/>
          </p:cNvSpPr>
          <p:nvPr/>
        </p:nvSpPr>
        <p:spPr>
          <a:xfrm rot="16200000">
            <a:off x="7105571" y="1720311"/>
            <a:ext cx="2996951" cy="46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Brotdose öffnen</a:t>
            </a:r>
          </a:p>
        </p:txBody>
      </p:sp>
      <p:pic>
        <p:nvPicPr>
          <p:cNvPr id="25" name="Grafik 2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D190457-E9DB-9C1A-E2FB-6285549B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75534" y="2463537"/>
            <a:ext cx="783168" cy="783168"/>
          </a:xfrm>
          <a:prstGeom prst="rect">
            <a:avLst/>
          </a:prstGeom>
        </p:spPr>
      </p:pic>
      <p:pic>
        <p:nvPicPr>
          <p:cNvPr id="26" name="Grafik 25" descr="Ein Bild, das Zylinder enthält.&#10;&#10;Automatisch generierte Beschreibung">
            <a:extLst>
              <a:ext uri="{FF2B5EF4-FFF2-40B4-BE49-F238E27FC236}">
                <a16:creationId xmlns:a16="http://schemas.microsoft.com/office/drawing/2014/main" id="{AB26C948-6AF2-22B7-81A0-6369B0561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0582440" y="741924"/>
            <a:ext cx="1483145" cy="1483145"/>
          </a:xfrm>
          <a:prstGeom prst="rect">
            <a:avLst/>
          </a:prstGeom>
        </p:spPr>
      </p:pic>
      <p:pic>
        <p:nvPicPr>
          <p:cNvPr id="27" name="Grafik 2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8799510-BED2-3A65-8FCA-BDCE1F622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967849" y="1559999"/>
            <a:ext cx="771712" cy="771712"/>
          </a:xfrm>
          <a:prstGeom prst="rect">
            <a:avLst/>
          </a:prstGeom>
        </p:spPr>
      </p:pic>
      <p:pic>
        <p:nvPicPr>
          <p:cNvPr id="28" name="Grafik 27" descr="Ein Bild, das Box, Plastik, Behälter, Blau enthält.&#10;&#10;Automatisch generierte Beschreibung">
            <a:extLst>
              <a:ext uri="{FF2B5EF4-FFF2-40B4-BE49-F238E27FC236}">
                <a16:creationId xmlns:a16="http://schemas.microsoft.com/office/drawing/2014/main" id="{998B9F21-9D46-C1A5-12B2-8FA9F3777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709645" y="815700"/>
            <a:ext cx="1335594" cy="1335594"/>
          </a:xfrm>
          <a:prstGeom prst="rect">
            <a:avLst/>
          </a:prstGeom>
        </p:spPr>
      </p:pic>
      <p:pic>
        <p:nvPicPr>
          <p:cNvPr id="29" name="Grafik 2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AB4AB07-0759-CB16-17DE-FD96A4B0B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018774" y="1544666"/>
            <a:ext cx="771712" cy="771712"/>
          </a:xfrm>
          <a:prstGeom prst="rect">
            <a:avLst/>
          </a:prstGeom>
        </p:spPr>
      </p:pic>
      <p:pic>
        <p:nvPicPr>
          <p:cNvPr id="32" name="Grafik 3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32F067-9C21-8248-F979-1105C481D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025921" y="2271431"/>
            <a:ext cx="771712" cy="771712"/>
          </a:xfrm>
          <a:prstGeom prst="rect">
            <a:avLst/>
          </a:prstGeom>
        </p:spPr>
      </p:pic>
      <p:pic>
        <p:nvPicPr>
          <p:cNvPr id="35" name="Grafik 3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795FB05B-9DA4-D54E-B925-5E6CFDF89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996178" y="2331711"/>
            <a:ext cx="771712" cy="771712"/>
          </a:xfrm>
          <a:prstGeom prst="rect">
            <a:avLst/>
          </a:prstGeom>
        </p:spPr>
      </p:pic>
      <p:pic>
        <p:nvPicPr>
          <p:cNvPr id="36" name="Grafik 3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DA0651B-084F-AFDF-F3BD-0B6871DA6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18427" y="4469514"/>
            <a:ext cx="926818" cy="926818"/>
          </a:xfrm>
          <a:prstGeom prst="rect">
            <a:avLst/>
          </a:prstGeom>
        </p:spPr>
      </p:pic>
      <p:pic>
        <p:nvPicPr>
          <p:cNvPr id="37" name="Grafik 3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BFE9370-3398-5F42-3732-CDE84ECA8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936327" y="4448128"/>
            <a:ext cx="926818" cy="926818"/>
          </a:xfrm>
          <a:prstGeom prst="rect">
            <a:avLst/>
          </a:prstGeom>
        </p:spPr>
      </p:pic>
      <p:pic>
        <p:nvPicPr>
          <p:cNvPr id="38" name="Grafik 3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0A48F885-BBD8-D3C7-6232-3A7F00BF6E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936463" y="4492511"/>
            <a:ext cx="882435" cy="882435"/>
          </a:xfrm>
          <a:prstGeom prst="rect">
            <a:avLst/>
          </a:prstGeom>
        </p:spPr>
      </p:pic>
      <p:pic>
        <p:nvPicPr>
          <p:cNvPr id="45" name="Grafik 4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8A5F4FC-DE8F-EA07-2643-71ED87ED5B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0814045" y="4513897"/>
            <a:ext cx="882435" cy="882435"/>
          </a:xfrm>
          <a:prstGeom prst="rect">
            <a:avLst/>
          </a:prstGeom>
        </p:spPr>
      </p:pic>
      <p:pic>
        <p:nvPicPr>
          <p:cNvPr id="5" name="Grafik 4" descr="Ein Bild, das Geschirr, Schüssel enthält.&#10;&#10;Automatisch generierte Beschreibung">
            <a:extLst>
              <a:ext uri="{FF2B5EF4-FFF2-40B4-BE49-F238E27FC236}">
                <a16:creationId xmlns:a16="http://schemas.microsoft.com/office/drawing/2014/main" id="{17336F45-E90B-CF16-AFC5-2C5348D9DC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741162" y="3801717"/>
            <a:ext cx="1335594" cy="1335594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4B25F81-4C38-D944-6669-40C7971EF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920616" y="5148320"/>
            <a:ext cx="926818" cy="926818"/>
          </a:xfrm>
          <a:prstGeom prst="rect">
            <a:avLst/>
          </a:prstGeom>
        </p:spPr>
      </p:pic>
      <p:pic>
        <p:nvPicPr>
          <p:cNvPr id="17" name="Grafik 16" descr="Ein Bild, das Geschirr, Schüssel enthält.&#10;&#10;Automatisch generierte Beschreibung">
            <a:extLst>
              <a:ext uri="{FF2B5EF4-FFF2-40B4-BE49-F238E27FC236}">
                <a16:creationId xmlns:a16="http://schemas.microsoft.com/office/drawing/2014/main" id="{2539FBD4-C6CC-6DF2-558D-D5AAAC759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6711705" y="3801717"/>
            <a:ext cx="1335594" cy="1335594"/>
          </a:xfrm>
          <a:prstGeom prst="rect">
            <a:avLst/>
          </a:prstGeom>
        </p:spPr>
      </p:pic>
      <p:pic>
        <p:nvPicPr>
          <p:cNvPr id="18" name="Grafik 1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979DEBA-2590-1172-14C1-BCD8DF380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891159" y="5148320"/>
            <a:ext cx="926818" cy="9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5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Geräusch: 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3125020"/>
            <a:ext cx="99762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(Aufgeregtes Geplauder </a:t>
            </a:r>
            <a:b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und Lachen) </a:t>
            </a:r>
          </a:p>
        </p:txBody>
      </p:sp>
      <p:pic>
        <p:nvPicPr>
          <p:cNvPr id="12" name="Grafik 1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5B9107-B05C-DC1A-E493-3FAC1072D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06" y="3062690"/>
            <a:ext cx="894787" cy="8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2602481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Gemeinsam fahren sie mit dem Bus.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  <a:latin typeface="Myriad Pro Light" panose="020B0403030403020204" pitchFamily="34" charset="0"/>
              </a:rPr>
              <a:t>Erzählkind 2</a:t>
            </a:r>
          </a:p>
        </p:txBody>
      </p:sp>
    </p:spTree>
    <p:extLst>
      <p:ext uri="{BB962C8B-B14F-4D97-AF65-F5344CB8AC3E}">
        <p14:creationId xmlns:p14="http://schemas.microsoft.com/office/powerpoint/2010/main" val="50685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2602481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Dabei singen sie Lieder und klatschen im Takt.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FFC000"/>
                </a:solidFill>
                <a:latin typeface="Myriad Pro Light" panose="020B0403030403020204" pitchFamily="34" charset="0"/>
              </a:rPr>
              <a:t>Erzählkind 3</a:t>
            </a:r>
          </a:p>
        </p:txBody>
      </p:sp>
    </p:spTree>
    <p:extLst>
      <p:ext uri="{BB962C8B-B14F-4D97-AF65-F5344CB8AC3E}">
        <p14:creationId xmlns:p14="http://schemas.microsoft.com/office/powerpoint/2010/main" val="396164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EAF7758-A036-85EA-CAE4-27B719FF16EF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chemeClr val="accent4">
                    <a:lumMod val="50000"/>
                  </a:schemeClr>
                </a:solidFill>
                <a:latin typeface="Myriad Pro Light" panose="020B0403030403020204" pitchFamily="34" charset="0"/>
              </a:rPr>
              <a:t>Geräusch: Alle Kinder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51C8AF3-5FF0-04B2-3899-BFA20EFEB46D}"/>
              </a:ext>
            </a:extLst>
          </p:cNvPr>
          <p:cNvSpPr txBox="1">
            <a:spLocks/>
          </p:cNvSpPr>
          <p:nvPr/>
        </p:nvSpPr>
        <p:spPr>
          <a:xfrm>
            <a:off x="438449" y="3181652"/>
            <a:ext cx="99762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(Lied singen und dazu </a:t>
            </a:r>
            <a:b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</a:br>
            <a:r>
              <a:rPr lang="de-DE" sz="4000" i="1" dirty="0">
                <a:solidFill>
                  <a:schemeClr val="accent4">
                    <a:lumMod val="50000"/>
                  </a:schemeClr>
                </a:solidFill>
                <a:latin typeface="Myriad Pro" panose="020B0503030403020204" pitchFamily="34" charset="0"/>
              </a:rPr>
              <a:t>im Takt klatschen) </a:t>
            </a:r>
          </a:p>
        </p:txBody>
      </p:sp>
      <p:pic>
        <p:nvPicPr>
          <p:cNvPr id="10" name="Grafik 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EEE3A906-69BA-C6F0-FA0E-28727DD5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115" y="2892383"/>
            <a:ext cx="1222170" cy="12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4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72AB20C-340A-7863-7AED-B7F81BBD9946}"/>
              </a:ext>
            </a:extLst>
          </p:cNvPr>
          <p:cNvSpPr txBox="1">
            <a:spLocks/>
          </p:cNvSpPr>
          <p:nvPr/>
        </p:nvSpPr>
        <p:spPr>
          <a:xfrm>
            <a:off x="438449" y="3065622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r>
              <a:rPr lang="de-DE" sz="4000" dirty="0">
                <a:latin typeface="Myriad Pro" panose="020B0503030403020204" pitchFamily="34" charset="0"/>
              </a:rPr>
              <a:t>Die Busfahrt ist zu Ende.</a:t>
            </a:r>
            <a:br>
              <a:rPr lang="de-DE" sz="4000" dirty="0">
                <a:latin typeface="Myriad Pro" panose="020B0503030403020204" pitchFamily="34" charset="0"/>
              </a:rPr>
            </a:br>
            <a:r>
              <a:rPr lang="de-DE" sz="4000" dirty="0">
                <a:latin typeface="Myriad Pro" panose="020B0503030403020204" pitchFamily="34" charset="0"/>
              </a:rPr>
              <a:t>Da vorne ist schon der Zoo.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2CDE749-440B-B90D-0BA9-6B900A199FCB}"/>
              </a:ext>
            </a:extLst>
          </p:cNvPr>
          <p:cNvSpPr txBox="1">
            <a:spLocks/>
          </p:cNvSpPr>
          <p:nvPr/>
        </p:nvSpPr>
        <p:spPr>
          <a:xfrm>
            <a:off x="438449" y="508739"/>
            <a:ext cx="8499764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 b="1" dirty="0">
                <a:solidFill>
                  <a:srgbClr val="7030A0"/>
                </a:solidFill>
                <a:latin typeface="Myriad Pro Light" panose="020B0403030403020204" pitchFamily="34" charset="0"/>
              </a:rPr>
              <a:t>Erzählkind 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34938D-8C40-6128-04E4-24567ED16B66}"/>
              </a:ext>
            </a:extLst>
          </p:cNvPr>
          <p:cNvSpPr txBox="1">
            <a:spLocks/>
          </p:cNvSpPr>
          <p:nvPr/>
        </p:nvSpPr>
        <p:spPr>
          <a:xfrm>
            <a:off x="438449" y="3061255"/>
            <a:ext cx="10890611" cy="826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00"/>
              </a:lnSpc>
            </a:pPr>
            <a:endParaRPr lang="de-DE" sz="4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2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Macintosh PowerPoint</Application>
  <PresentationFormat>Breitbild</PresentationFormat>
  <Paragraphs>117</Paragraphs>
  <Slides>43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Arial</vt:lpstr>
      <vt:lpstr>HanziPen SC</vt:lpstr>
      <vt:lpstr>Myriad Pro</vt:lpstr>
      <vt:lpstr>Myriad Pro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Madelmond, Jennifer</dc:creator>
  <cp:lastModifiedBy>Hock, Birgit</cp:lastModifiedBy>
  <cp:revision>20</cp:revision>
  <dcterms:created xsi:type="dcterms:W3CDTF">2025-04-03T14:39:28Z</dcterms:created>
  <dcterms:modified xsi:type="dcterms:W3CDTF">2025-04-24T12:37:24Z</dcterms:modified>
</cp:coreProperties>
</file>