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346" r:id="rId6"/>
    <p:sldId id="314" r:id="rId7"/>
    <p:sldId id="324" r:id="rId8"/>
    <p:sldId id="326" r:id="rId9"/>
    <p:sldId id="332" r:id="rId10"/>
    <p:sldId id="287" r:id="rId11"/>
    <p:sldId id="259" r:id="rId12"/>
    <p:sldId id="260" r:id="rId13"/>
    <p:sldId id="261" r:id="rId14"/>
    <p:sldId id="327" r:id="rId15"/>
    <p:sldId id="262" r:id="rId16"/>
    <p:sldId id="330" r:id="rId17"/>
    <p:sldId id="333" r:id="rId18"/>
    <p:sldId id="343" r:id="rId19"/>
    <p:sldId id="347" r:id="rId20"/>
    <p:sldId id="351" r:id="rId21"/>
    <p:sldId id="352" r:id="rId22"/>
    <p:sldId id="353" r:id="rId23"/>
    <p:sldId id="364" r:id="rId24"/>
    <p:sldId id="365" r:id="rId25"/>
    <p:sldId id="328" r:id="rId26"/>
    <p:sldId id="334" r:id="rId27"/>
    <p:sldId id="354" r:id="rId28"/>
    <p:sldId id="264" r:id="rId29"/>
    <p:sldId id="325" r:id="rId30"/>
    <p:sldId id="335" r:id="rId31"/>
    <p:sldId id="336" r:id="rId32"/>
    <p:sldId id="265" r:id="rId33"/>
    <p:sldId id="266" r:id="rId34"/>
    <p:sldId id="337" r:id="rId35"/>
    <p:sldId id="338" r:id="rId36"/>
    <p:sldId id="355" r:id="rId37"/>
    <p:sldId id="357" r:id="rId38"/>
    <p:sldId id="348" r:id="rId39"/>
    <p:sldId id="360" r:id="rId40"/>
    <p:sldId id="361" r:id="rId41"/>
    <p:sldId id="362" r:id="rId42"/>
    <p:sldId id="358" r:id="rId43"/>
    <p:sldId id="359" r:id="rId44"/>
    <p:sldId id="349" r:id="rId45"/>
    <p:sldId id="344" r:id="rId46"/>
    <p:sldId id="345" r:id="rId47"/>
    <p:sldId id="340" r:id="rId48"/>
    <p:sldId id="269" r:id="rId49"/>
    <p:sldId id="342" r:id="rId50"/>
    <p:sldId id="319" r:id="rId51"/>
    <p:sldId id="350" r:id="rId52"/>
    <p:sldId id="366" r:id="rId53"/>
    <p:sldId id="268" r:id="rId54"/>
    <p:sldId id="341" r:id="rId55"/>
    <p:sldId id="363" r:id="rId56"/>
  </p:sldIdLst>
  <p:sldSz cx="9144000" cy="6858000" type="screen4x3"/>
  <p:notesSz cx="6896100" cy="10033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D1"/>
    <a:srgbClr val="940815"/>
    <a:srgbClr val="FFF1D0"/>
    <a:srgbClr val="0066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9" autoAdjust="0"/>
    <p:restoredTop sz="94643"/>
  </p:normalViewPr>
  <p:slideViewPr>
    <p:cSldViewPr>
      <p:cViewPr varScale="1">
        <p:scale>
          <a:sx n="105" d="100"/>
          <a:sy n="105" d="100"/>
        </p:scale>
        <p:origin x="21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rgbClr val="FFF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FEE4-1519-48A2-9184-6F155900D9CC}" type="datetimeFigureOut">
              <a:rPr lang="de-DE" smtClean="0"/>
              <a:pPr/>
              <a:t>24.04.25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55E-69A8-4E0E-B92F-3B4C7070E1B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Picture 2" descr="C:\Users\medienundbildung\Desktop\Jenny\Eine Maus zieht aus\medien+bildung.gif">
            <a:extLst>
              <a:ext uri="{FF2B5EF4-FFF2-40B4-BE49-F238E27FC236}">
                <a16:creationId xmlns:a16="http://schemas.microsoft.com/office/drawing/2014/main" id="{855A31D7-30A7-B940-ADF8-F29804D5AB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52162"/>
            <a:ext cx="2019944" cy="489206"/>
          </a:xfrm>
          <a:prstGeom prst="rect">
            <a:avLst/>
          </a:prstGeom>
          <a:noFill/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75EBC5-722E-4749-A89A-185363AE8B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037368"/>
            <a:ext cx="1362348" cy="918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FEE4-1519-48A2-9184-6F155900D9CC}" type="datetimeFigureOut">
              <a:rPr lang="de-DE" smtClean="0"/>
              <a:pPr/>
              <a:t>24.04.25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55E-69A8-4E0E-B92F-3B4C7070E1B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4F6D18D-FF92-324B-B2E3-0B03D8736736}"/>
              </a:ext>
            </a:extLst>
          </p:cNvPr>
          <p:cNvSpPr/>
          <p:nvPr userDrawn="1"/>
        </p:nvSpPr>
        <p:spPr>
          <a:xfrm>
            <a:off x="-36512" y="6165304"/>
            <a:ext cx="9217024" cy="720080"/>
          </a:xfrm>
          <a:prstGeom prst="rect">
            <a:avLst/>
          </a:prstGeom>
          <a:solidFill>
            <a:srgbClr val="FFF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" descr="C:\Users\medienundbildung\Desktop\Jenny\Eine Maus zieht aus\medien+bildung.gif">
            <a:extLst>
              <a:ext uri="{FF2B5EF4-FFF2-40B4-BE49-F238E27FC236}">
                <a16:creationId xmlns:a16="http://schemas.microsoft.com/office/drawing/2014/main" id="{8086FF20-3CD5-054C-A598-B6EF362DEB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52162"/>
            <a:ext cx="2019944" cy="489206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DDDC87D-5ABF-5B4A-9439-151BC973E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037368"/>
            <a:ext cx="1362348" cy="9187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9FEE4-1519-48A2-9184-6F155900D9CC}" type="datetimeFigureOut">
              <a:rPr lang="de-DE" smtClean="0"/>
              <a:pPr/>
              <a:t>24.04.25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D55E-69A8-4E0E-B92F-3B4C7070E1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36787"/>
            <a:ext cx="7772400" cy="1470025"/>
          </a:xfrm>
        </p:spPr>
        <p:txBody>
          <a:bodyPr>
            <a:normAutofit/>
          </a:bodyPr>
          <a:lstStyle/>
          <a:p>
            <a:r>
              <a:rPr lang="de-DE" sz="6600" dirty="0"/>
              <a:t>Ein Sommertag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rgbClr val="006666"/>
                </a:solidFill>
              </a:rPr>
              <a:t>Ein Hörspiel</a:t>
            </a:r>
          </a:p>
        </p:txBody>
      </p:sp>
      <p:pic>
        <p:nvPicPr>
          <p:cNvPr id="5" name="Graphic 4" descr="Sunflower outline">
            <a:extLst>
              <a:ext uri="{FF2B5EF4-FFF2-40B4-BE49-F238E27FC236}">
                <a16:creationId xmlns:a16="http://schemas.microsoft.com/office/drawing/2014/main" id="{27474347-E7C5-A57B-146E-37786910F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7702" y="5777880"/>
            <a:ext cx="1080120" cy="1080120"/>
          </a:xfrm>
          <a:prstGeom prst="rect">
            <a:avLst/>
          </a:prstGeom>
        </p:spPr>
      </p:pic>
      <p:pic>
        <p:nvPicPr>
          <p:cNvPr id="7" name="Graphic 6" descr="Dim (Medium Sun) outline">
            <a:extLst>
              <a:ext uri="{FF2B5EF4-FFF2-40B4-BE49-F238E27FC236}">
                <a16:creationId xmlns:a16="http://schemas.microsoft.com/office/drawing/2014/main" id="{6F8733CB-0D39-D822-D757-599D5AAB2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3561" y="728169"/>
            <a:ext cx="1694092" cy="1694092"/>
          </a:xfrm>
          <a:prstGeom prst="rect">
            <a:avLst/>
          </a:prstGeom>
        </p:spPr>
      </p:pic>
      <p:pic>
        <p:nvPicPr>
          <p:cNvPr id="9" name="Graphic 8" descr="Beach umbrella outline">
            <a:extLst>
              <a:ext uri="{FF2B5EF4-FFF2-40B4-BE49-F238E27FC236}">
                <a16:creationId xmlns:a16="http://schemas.microsoft.com/office/drawing/2014/main" id="{31AB4D60-1C99-DCA7-776B-A7560C5DA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25397">
            <a:off x="227914" y="4658083"/>
            <a:ext cx="2320209" cy="2320209"/>
          </a:xfrm>
          <a:prstGeom prst="rect">
            <a:avLst/>
          </a:prstGeom>
        </p:spPr>
      </p:pic>
      <p:pic>
        <p:nvPicPr>
          <p:cNvPr id="11" name="Graphic 10" descr="Butterfly outline">
            <a:extLst>
              <a:ext uri="{FF2B5EF4-FFF2-40B4-BE49-F238E27FC236}">
                <a16:creationId xmlns:a16="http://schemas.microsoft.com/office/drawing/2014/main" id="{1E005DEE-DE70-5683-1DDF-04EE7DA607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42592">
            <a:off x="5593504" y="3657417"/>
            <a:ext cx="832648" cy="9111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185D3C-7FAE-169A-5E6C-90353B73CC7B}"/>
              </a:ext>
            </a:extLst>
          </p:cNvPr>
          <p:cNvSpPr/>
          <p:nvPr/>
        </p:nvSpPr>
        <p:spPr>
          <a:xfrm>
            <a:off x="6472808" y="6129831"/>
            <a:ext cx="2275656" cy="728169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Alle Kinder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Windgeräusch: Leicht mit einem Schneebesen</a:t>
            </a:r>
          </a:p>
          <a:p>
            <a:pPr>
              <a:buNone/>
            </a:pPr>
            <a:r>
              <a:rPr lang="de-DE" dirty="0"/>
              <a:t>Kreise ziehen. </a:t>
            </a:r>
          </a:p>
          <a:p>
            <a:pPr>
              <a:buNone/>
            </a:pPr>
            <a:r>
              <a:rPr lang="de-DE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42AE2B-4FE1-E618-096B-5CFE7B3C4E96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92D050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02221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Heute soll es sehr warm werden.</a:t>
            </a:r>
          </a:p>
        </p:txBody>
      </p:sp>
      <p:pic>
        <p:nvPicPr>
          <p:cNvPr id="6" name="Graphic 5" descr="Dim (Medium Sun) outline">
            <a:extLst>
              <a:ext uri="{FF2B5EF4-FFF2-40B4-BE49-F238E27FC236}">
                <a16:creationId xmlns:a16="http://schemas.microsoft.com/office/drawing/2014/main" id="{D200DBE4-DD3A-D11F-9D28-00B450AE1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6176" y="445232"/>
            <a:ext cx="1512168" cy="15121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D81295-9218-17CC-57B7-4C259BD05268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FFC000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5575" y="1555185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A4808EA-5B00-BCC0-9CDD-EEEE5A7E751B}"/>
              </a:ext>
            </a:extLst>
          </p:cNvPr>
          <p:cNvSpPr txBox="1">
            <a:spLocks/>
          </p:cNvSpPr>
          <p:nvPr/>
        </p:nvSpPr>
        <p:spPr>
          <a:xfrm>
            <a:off x="386388" y="1772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Ein perfekter Tag für ein Schwimmbadbesuch.</a:t>
            </a:r>
          </a:p>
        </p:txBody>
      </p:sp>
      <p:pic>
        <p:nvPicPr>
          <p:cNvPr id="10" name="Graphic 9" descr="Beach umbrella outline">
            <a:extLst>
              <a:ext uri="{FF2B5EF4-FFF2-40B4-BE49-F238E27FC236}">
                <a16:creationId xmlns:a16="http://schemas.microsoft.com/office/drawing/2014/main" id="{D87CF473-487D-03F3-6CE1-C7E8AF7FD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06854">
            <a:off x="7309578" y="1944325"/>
            <a:ext cx="2041376" cy="20413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C249F1-C0D3-7C9C-1262-3BC5B352ED06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CC9252D-8C86-52C8-3D0F-853A5B73C2DF}"/>
              </a:ext>
            </a:extLst>
          </p:cNvPr>
          <p:cNvSpPr txBox="1">
            <a:spLocks/>
          </p:cNvSpPr>
          <p:nvPr/>
        </p:nvSpPr>
        <p:spPr>
          <a:xfrm>
            <a:off x="457200" y="17375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Alle freuen sich. </a:t>
            </a:r>
          </a:p>
        </p:txBody>
      </p:sp>
      <p:pic>
        <p:nvPicPr>
          <p:cNvPr id="11" name="Graphic 10" descr="Grinning face outline outline">
            <a:extLst>
              <a:ext uri="{FF2B5EF4-FFF2-40B4-BE49-F238E27FC236}">
                <a16:creationId xmlns:a16="http://schemas.microsoft.com/office/drawing/2014/main" id="{0C1593F5-A131-A5A9-D189-2A0ACBBC6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6360">
            <a:off x="6156176" y="903548"/>
            <a:ext cx="1393304" cy="13933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A99A14-2D51-F100-5469-DB10D78B937C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Alle Kinder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4" name="Grafik 4" descr="maedchengesicht-t17076.jpg">
            <a:extLst>
              <a:ext uri="{FF2B5EF4-FFF2-40B4-BE49-F238E27FC236}">
                <a16:creationId xmlns:a16="http://schemas.microsoft.com/office/drawing/2014/main" id="{27D975F6-B310-DD21-E8AA-C2C3FAF214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0560">
            <a:off x="4773574" y="319755"/>
            <a:ext cx="1463827" cy="2067551"/>
          </a:xfrm>
          <a:prstGeom prst="rect">
            <a:avLst/>
          </a:prstGeom>
        </p:spPr>
      </p:pic>
      <p:pic>
        <p:nvPicPr>
          <p:cNvPr id="8" name="Grafik 3" descr="jungensgesicht-t17071.jpg">
            <a:extLst>
              <a:ext uri="{FF2B5EF4-FFF2-40B4-BE49-F238E27FC236}">
                <a16:creationId xmlns:a16="http://schemas.microsoft.com/office/drawing/2014/main" id="{FAA52E14-DDC6-7311-E3D3-E62E823F17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7689">
            <a:off x="6558239" y="358276"/>
            <a:ext cx="1409281" cy="199050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CC9252D-8C86-52C8-3D0F-853A5B73C2DF}"/>
              </a:ext>
            </a:extLst>
          </p:cNvPr>
          <p:cNvSpPr txBox="1">
            <a:spLocks/>
          </p:cNvSpPr>
          <p:nvPr/>
        </p:nvSpPr>
        <p:spPr>
          <a:xfrm>
            <a:off x="455336" y="16865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Die Kinder freuen sich und rufen: </a:t>
            </a:r>
            <a:r>
              <a:rPr lang="de-DE" dirty="0" err="1"/>
              <a:t>Juhuuuu</a:t>
            </a:r>
            <a:r>
              <a:rPr lang="de-DE" dirty="0"/>
              <a:t> oder </a:t>
            </a:r>
          </a:p>
          <a:p>
            <a:pPr>
              <a:buFont typeface="Arial" pitchFamily="34" charset="0"/>
              <a:buNone/>
            </a:pPr>
            <a:r>
              <a:rPr lang="de-DE" dirty="0"/>
              <a:t>Hurra, Hurra!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A84C7-B779-3191-CA24-D13E5D089221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0173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590" y="731837"/>
            <a:ext cx="8229600" cy="1143000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Die Badetasche wird gepackt.</a:t>
            </a:r>
          </a:p>
        </p:txBody>
      </p:sp>
      <p:pic>
        <p:nvPicPr>
          <p:cNvPr id="6" name="Graphic 5" descr="Handbag outline">
            <a:extLst>
              <a:ext uri="{FF2B5EF4-FFF2-40B4-BE49-F238E27FC236}">
                <a16:creationId xmlns:a16="http://schemas.microsoft.com/office/drawing/2014/main" id="{58FE908F-7411-0883-2E58-BF9753FD1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5043">
            <a:off x="6133687" y="687523"/>
            <a:ext cx="1825352" cy="1825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0312E6-B661-C397-0DC7-482EC698A6B1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B968D89-9A89-FA57-A415-42CC606A4796}"/>
              </a:ext>
            </a:extLst>
          </p:cNvPr>
          <p:cNvSpPr txBox="1">
            <a:spLocks/>
          </p:cNvSpPr>
          <p:nvPr/>
        </p:nvSpPr>
        <p:spPr>
          <a:xfrm>
            <a:off x="539552" y="17022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Ein Reißverschluss wird zugezogen.</a:t>
            </a:r>
          </a:p>
        </p:txBody>
      </p:sp>
      <p:pic>
        <p:nvPicPr>
          <p:cNvPr id="8" name="Graphic 7" descr="Zipper outline">
            <a:extLst>
              <a:ext uri="{FF2B5EF4-FFF2-40B4-BE49-F238E27FC236}">
                <a16:creationId xmlns:a16="http://schemas.microsoft.com/office/drawing/2014/main" id="{2ABF9B28-3200-BA0F-8648-8D79EF605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120" y="-58824"/>
            <a:ext cx="2520280" cy="25202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454E53-B1A9-E83F-F15D-4ECEC40960EB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8605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590" y="731837"/>
            <a:ext cx="8229600" cy="1143000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166018"/>
            <a:ext cx="86868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Der Picknickkorb wird mit leckerem Essen und</a:t>
            </a:r>
          </a:p>
          <a:p>
            <a:pPr>
              <a:buNone/>
            </a:pPr>
            <a:r>
              <a:rPr lang="de-DE" dirty="0"/>
              <a:t>erfrischenden Getränken gefüllt.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9A110-B731-9DEA-F254-0204BC954697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0285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590" y="731837"/>
            <a:ext cx="8229600" cy="1143000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244" y="980728"/>
            <a:ext cx="86868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(Essen und Getränke aufzählen, die eingepackt</a:t>
            </a:r>
          </a:p>
          <a:p>
            <a:pPr>
              <a:buNone/>
            </a:pPr>
            <a:r>
              <a:rPr lang="de-DE" dirty="0"/>
              <a:t>werden, z.B. Melonenstücke, Wasser, Äpfel,</a:t>
            </a:r>
          </a:p>
          <a:p>
            <a:pPr>
              <a:buNone/>
            </a:pPr>
            <a:r>
              <a:rPr lang="de-DE" dirty="0"/>
              <a:t>Paprika).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15BE94-B9FB-63F5-BAB9-291296107E03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6391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590" y="731837"/>
            <a:ext cx="8229600" cy="1143000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980728"/>
            <a:ext cx="86868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Einige haben das Glück, zu Fuß von ihrem Zuhause </a:t>
            </a:r>
          </a:p>
          <a:p>
            <a:pPr>
              <a:buNone/>
            </a:pPr>
            <a:r>
              <a:rPr lang="de-DE" dirty="0"/>
              <a:t>zum Schwimmbad gehen zu können.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0D16A6-F0D4-784C-4722-9D935F5E0772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3872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94366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AEB0468-0EDA-EBC0-3BAE-5824A0E1C238}"/>
              </a:ext>
            </a:extLst>
          </p:cNvPr>
          <p:cNvSpPr txBox="1">
            <a:spLocks/>
          </p:cNvSpPr>
          <p:nvPr/>
        </p:nvSpPr>
        <p:spPr>
          <a:xfrm>
            <a:off x="683568" y="15688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Die Sonne scheint.</a:t>
            </a:r>
          </a:p>
        </p:txBody>
      </p:sp>
      <p:pic>
        <p:nvPicPr>
          <p:cNvPr id="9" name="Graphic 8" descr="Dim (Medium Sun) outline">
            <a:extLst>
              <a:ext uri="{FF2B5EF4-FFF2-40B4-BE49-F238E27FC236}">
                <a16:creationId xmlns:a16="http://schemas.microsoft.com/office/drawing/2014/main" id="{8CBF8D43-7F38-7EA5-BD44-5F176013E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4168" y="783641"/>
            <a:ext cx="1575048" cy="1575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66A07D-17D2-9D83-D068-F5433169446F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83357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Laufen.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5" name="Graphic 4" descr="Shoe footprints outline">
            <a:extLst>
              <a:ext uri="{FF2B5EF4-FFF2-40B4-BE49-F238E27FC236}">
                <a16:creationId xmlns:a16="http://schemas.microsoft.com/office/drawing/2014/main" id="{6239EFA3-22AB-E6A0-EF9A-C0E2E2A27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51900">
            <a:off x="6722280" y="3128133"/>
            <a:ext cx="1627522" cy="1627522"/>
          </a:xfrm>
          <a:prstGeom prst="rect">
            <a:avLst/>
          </a:prstGeom>
        </p:spPr>
      </p:pic>
      <p:pic>
        <p:nvPicPr>
          <p:cNvPr id="6" name="Graphic 5" descr="Shoe footprints outline">
            <a:extLst>
              <a:ext uri="{FF2B5EF4-FFF2-40B4-BE49-F238E27FC236}">
                <a16:creationId xmlns:a16="http://schemas.microsoft.com/office/drawing/2014/main" id="{3B38E924-FB91-B6FD-56A9-FFDF0CBBF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77841">
            <a:off x="5948035" y="4427695"/>
            <a:ext cx="1627522" cy="1627522"/>
          </a:xfrm>
          <a:prstGeom prst="rect">
            <a:avLst/>
          </a:prstGeom>
        </p:spPr>
      </p:pic>
      <p:pic>
        <p:nvPicPr>
          <p:cNvPr id="7" name="Graphic 6" descr="Shoe footprints outline">
            <a:extLst>
              <a:ext uri="{FF2B5EF4-FFF2-40B4-BE49-F238E27FC236}">
                <a16:creationId xmlns:a16="http://schemas.microsoft.com/office/drawing/2014/main" id="{ACF38A45-E118-294F-EBF3-25DC42A47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24576">
            <a:off x="6722281" y="1554614"/>
            <a:ext cx="1627522" cy="1627522"/>
          </a:xfrm>
          <a:prstGeom prst="rect">
            <a:avLst/>
          </a:prstGeom>
        </p:spPr>
      </p:pic>
      <p:pic>
        <p:nvPicPr>
          <p:cNvPr id="8" name="Graphic 7" descr="Shoe footprints outline">
            <a:extLst>
              <a:ext uri="{FF2B5EF4-FFF2-40B4-BE49-F238E27FC236}">
                <a16:creationId xmlns:a16="http://schemas.microsoft.com/office/drawing/2014/main" id="{0415BE0A-C232-AB88-1347-88FC0C86A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09321">
            <a:off x="6299986" y="19660"/>
            <a:ext cx="1627522" cy="1627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8CF3D0-2304-81F8-D943-7F9160162D50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9069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590" y="731837"/>
            <a:ext cx="8229600" cy="1143000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1334" y="1988840"/>
            <a:ext cx="8686800" cy="3373835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Manche fahren mit dem Fahrrad zum </a:t>
            </a:r>
          </a:p>
          <a:p>
            <a:pPr>
              <a:buNone/>
            </a:pPr>
            <a:r>
              <a:rPr lang="de-DE" dirty="0"/>
              <a:t>Schwimmbad.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0D16A6-F0D4-784C-4722-9D935F5E0772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" name="Graphic 4" descr="Cycling outline">
            <a:extLst>
              <a:ext uri="{FF2B5EF4-FFF2-40B4-BE49-F238E27FC236}">
                <a16:creationId xmlns:a16="http://schemas.microsoft.com/office/drawing/2014/main" id="{83C90A3C-B762-389F-65D7-4D67D33ED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896" y="453144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5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83357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Fahrrad-Geklingel und Fahrradgeräusche.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8CF3D0-2304-81F8-D943-7F9160162D50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 descr="Cycling outline">
            <a:extLst>
              <a:ext uri="{FF2B5EF4-FFF2-40B4-BE49-F238E27FC236}">
                <a16:creationId xmlns:a16="http://schemas.microsoft.com/office/drawing/2014/main" id="{61BCAFF8-0BD0-9C32-0D3B-4B7CB0AF4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7904" y="4722120"/>
            <a:ext cx="1537320" cy="15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9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590" y="731837"/>
            <a:ext cx="8229600" cy="1143000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Erzähler*in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1334" y="836712"/>
            <a:ext cx="86868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Die anderen fahren mit der Straßenbahn zum </a:t>
            </a:r>
          </a:p>
          <a:p>
            <a:pPr>
              <a:buNone/>
            </a:pPr>
            <a:r>
              <a:rPr lang="de-DE" dirty="0"/>
              <a:t>Schwimmbad.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0D16A6-F0D4-784C-4722-9D935F5E0772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7" name="Graphic 6" descr="Train outline">
            <a:extLst>
              <a:ext uri="{FF2B5EF4-FFF2-40B4-BE49-F238E27FC236}">
                <a16:creationId xmlns:a16="http://schemas.microsoft.com/office/drawing/2014/main" id="{474F01D3-DF42-AA10-FAB7-FEA6D535C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1440" y="3821596"/>
            <a:ext cx="2406588" cy="2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03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83357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Straßenbahngeräusche.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8CF3D0-2304-81F8-D943-7F9160162D50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" name="Graphic 4" descr="Train outline">
            <a:extLst>
              <a:ext uri="{FF2B5EF4-FFF2-40B4-BE49-F238E27FC236}">
                <a16:creationId xmlns:a16="http://schemas.microsoft.com/office/drawing/2014/main" id="{BB412A52-4D14-DAC3-BF94-7AF6D8D2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1440" y="3821596"/>
            <a:ext cx="2406588" cy="2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32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FFC000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A4808EA-5B00-BCC0-9CDD-EEEE5A7E751B}"/>
              </a:ext>
            </a:extLst>
          </p:cNvPr>
          <p:cNvSpPr txBox="1">
            <a:spLocks/>
          </p:cNvSpPr>
          <p:nvPr/>
        </p:nvSpPr>
        <p:spPr>
          <a:xfrm>
            <a:off x="539552" y="17080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</p:txBody>
      </p:sp>
      <p:pic>
        <p:nvPicPr>
          <p:cNvPr id="6" name="Graphic 5" descr="Fins outline">
            <a:extLst>
              <a:ext uri="{FF2B5EF4-FFF2-40B4-BE49-F238E27FC236}">
                <a16:creationId xmlns:a16="http://schemas.microsoft.com/office/drawing/2014/main" id="{3F46F1AA-BD2C-03B2-C8A1-FF02F76F2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53168">
            <a:off x="5610047" y="913430"/>
            <a:ext cx="1313789" cy="1313789"/>
          </a:xfrm>
          <a:prstGeom prst="rect">
            <a:avLst/>
          </a:prstGeom>
        </p:spPr>
      </p:pic>
      <p:pic>
        <p:nvPicPr>
          <p:cNvPr id="10" name="Graphic 9" descr="Life ring outline">
            <a:extLst>
              <a:ext uri="{FF2B5EF4-FFF2-40B4-BE49-F238E27FC236}">
                <a16:creationId xmlns:a16="http://schemas.microsoft.com/office/drawing/2014/main" id="{3570CFAE-7CDA-5D6E-EA43-B6ACC2E61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2707" y="342925"/>
            <a:ext cx="1517677" cy="1517677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A4494D4-B990-AD47-D764-48C1F4FD462C}"/>
              </a:ext>
            </a:extLst>
          </p:cNvPr>
          <p:cNvSpPr txBox="1">
            <a:spLocks/>
          </p:cNvSpPr>
          <p:nvPr/>
        </p:nvSpPr>
        <p:spPr>
          <a:xfrm>
            <a:off x="228600" y="1860602"/>
            <a:ext cx="8686800" cy="383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Im Schwimmbad angekommen.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88DD9-CB5A-9F52-3322-8499B3030C58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837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FFC000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A4808EA-5B00-BCC0-9CDD-EEEE5A7E751B}"/>
              </a:ext>
            </a:extLst>
          </p:cNvPr>
          <p:cNvSpPr txBox="1">
            <a:spLocks/>
          </p:cNvSpPr>
          <p:nvPr/>
        </p:nvSpPr>
        <p:spPr>
          <a:xfrm>
            <a:off x="539552" y="17080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</p:txBody>
      </p:sp>
      <p:pic>
        <p:nvPicPr>
          <p:cNvPr id="6" name="Graphic 5" descr="Fins outline">
            <a:extLst>
              <a:ext uri="{FF2B5EF4-FFF2-40B4-BE49-F238E27FC236}">
                <a16:creationId xmlns:a16="http://schemas.microsoft.com/office/drawing/2014/main" id="{3F46F1AA-BD2C-03B2-C8A1-FF02F76F2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53168">
            <a:off x="5610047" y="913430"/>
            <a:ext cx="1313789" cy="1313789"/>
          </a:xfrm>
          <a:prstGeom prst="rect">
            <a:avLst/>
          </a:prstGeom>
        </p:spPr>
      </p:pic>
      <p:pic>
        <p:nvPicPr>
          <p:cNvPr id="10" name="Graphic 9" descr="Life ring outline">
            <a:extLst>
              <a:ext uri="{FF2B5EF4-FFF2-40B4-BE49-F238E27FC236}">
                <a16:creationId xmlns:a16="http://schemas.microsoft.com/office/drawing/2014/main" id="{3570CFAE-7CDA-5D6E-EA43-B6ACC2E61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2707" y="342925"/>
            <a:ext cx="1517677" cy="1517677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A4494D4-B990-AD47-D764-48C1F4FD462C}"/>
              </a:ext>
            </a:extLst>
          </p:cNvPr>
          <p:cNvSpPr txBox="1">
            <a:spLocks/>
          </p:cNvSpPr>
          <p:nvPr/>
        </p:nvSpPr>
        <p:spPr>
          <a:xfrm>
            <a:off x="310952" y="2276872"/>
            <a:ext cx="8686800" cy="3198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Am Eingang hört man schon das Plätschern des </a:t>
            </a:r>
          </a:p>
          <a:p>
            <a:pPr>
              <a:buFont typeface="Arial" pitchFamily="34" charset="0"/>
              <a:buNone/>
            </a:pPr>
            <a:r>
              <a:rPr lang="de-DE" dirty="0"/>
              <a:t>Wassers, fröhliches Kinderlachen, laute Rufe und</a:t>
            </a:r>
          </a:p>
          <a:p>
            <a:pPr>
              <a:buFont typeface="Arial" pitchFamily="34" charset="0"/>
              <a:buNone/>
            </a:pPr>
            <a:r>
              <a:rPr lang="de-DE" dirty="0"/>
              <a:t>Kinder, die im Wasser spielen.</a:t>
            </a:r>
          </a:p>
          <a:p>
            <a:pPr>
              <a:buFont typeface="Arial" pitchFamily="34" charset="0"/>
              <a:buNone/>
            </a:pP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33DE75-7382-757E-8A02-FC3D71A093EC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25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pPr algn="l"/>
            <a:r>
              <a:rPr lang="de-DE" b="1" dirty="0">
                <a:solidFill>
                  <a:srgbClr val="FFC000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A4808EA-5B00-BCC0-9CDD-EEEE5A7E751B}"/>
              </a:ext>
            </a:extLst>
          </p:cNvPr>
          <p:cNvSpPr txBox="1">
            <a:spLocks/>
          </p:cNvSpPr>
          <p:nvPr/>
        </p:nvSpPr>
        <p:spPr>
          <a:xfrm>
            <a:off x="539552" y="17080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</p:txBody>
      </p:sp>
      <p:pic>
        <p:nvPicPr>
          <p:cNvPr id="6" name="Graphic 5" descr="Fins outline">
            <a:extLst>
              <a:ext uri="{FF2B5EF4-FFF2-40B4-BE49-F238E27FC236}">
                <a16:creationId xmlns:a16="http://schemas.microsoft.com/office/drawing/2014/main" id="{3F46F1AA-BD2C-03B2-C8A1-FF02F76F2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53168">
            <a:off x="5610047" y="913430"/>
            <a:ext cx="1313789" cy="1313789"/>
          </a:xfrm>
          <a:prstGeom prst="rect">
            <a:avLst/>
          </a:prstGeom>
        </p:spPr>
      </p:pic>
      <p:pic>
        <p:nvPicPr>
          <p:cNvPr id="10" name="Graphic 9" descr="Life ring outline">
            <a:extLst>
              <a:ext uri="{FF2B5EF4-FFF2-40B4-BE49-F238E27FC236}">
                <a16:creationId xmlns:a16="http://schemas.microsoft.com/office/drawing/2014/main" id="{3570CFAE-7CDA-5D6E-EA43-B6ACC2E61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2707" y="342925"/>
            <a:ext cx="1517677" cy="1517677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A4494D4-B990-AD47-D764-48C1F4FD462C}"/>
              </a:ext>
            </a:extLst>
          </p:cNvPr>
          <p:cNvSpPr txBox="1">
            <a:spLocks/>
          </p:cNvSpPr>
          <p:nvPr/>
        </p:nvSpPr>
        <p:spPr>
          <a:xfrm>
            <a:off x="539552" y="2495974"/>
            <a:ext cx="8686800" cy="338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Schnell ziehen alle ihre Badesachen an.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33DE75-7382-757E-8A02-FC3D71A093EC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9928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874837"/>
            <a:ext cx="8229600" cy="39544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Alle springen ins Wasser.</a:t>
            </a:r>
          </a:p>
        </p:txBody>
      </p:sp>
      <p:pic>
        <p:nvPicPr>
          <p:cNvPr id="6" name="Graphic 5" descr="Swimming outline">
            <a:extLst>
              <a:ext uri="{FF2B5EF4-FFF2-40B4-BE49-F238E27FC236}">
                <a16:creationId xmlns:a16="http://schemas.microsoft.com/office/drawing/2014/main" id="{99187833-8A7A-2007-14D2-AB528646B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8144" y="867544"/>
            <a:ext cx="1465312" cy="1465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50AA17-8C2E-8E2B-BDE5-9558065B47C9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19367"/>
            <a:ext cx="8856984" cy="4819265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 algn="ctr">
              <a:buNone/>
            </a:pPr>
            <a:r>
              <a:rPr lang="de-DE" dirty="0"/>
              <a:t>Platsch.</a:t>
            </a:r>
          </a:p>
          <a:p>
            <a:pPr algn="ctr">
              <a:buNone/>
            </a:pPr>
            <a:r>
              <a:rPr lang="de-DE" dirty="0"/>
              <a:t>(Mit der Hand in eine mit Wasser gefüllte Schüssel</a:t>
            </a:r>
          </a:p>
          <a:p>
            <a:pPr algn="ctr">
              <a:buNone/>
            </a:pPr>
            <a:r>
              <a:rPr lang="de-DE" dirty="0"/>
              <a:t>platschen).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8" name="Graphic 7" descr="Splash1 outline">
            <a:extLst>
              <a:ext uri="{FF2B5EF4-FFF2-40B4-BE49-F238E27FC236}">
                <a16:creationId xmlns:a16="http://schemas.microsoft.com/office/drawing/2014/main" id="{6E1FD908-4BF1-0ED2-6967-77773593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4128" y="144624"/>
            <a:ext cx="2113384" cy="21133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A6085E-E7BF-9A66-892A-43D1DD58EF28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6238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940815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02221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Manche Vögel piepen.</a:t>
            </a:r>
          </a:p>
        </p:txBody>
      </p:sp>
      <p:pic>
        <p:nvPicPr>
          <p:cNvPr id="7" name="Graphic 6" descr="Sparrow outline">
            <a:extLst>
              <a:ext uri="{FF2B5EF4-FFF2-40B4-BE49-F238E27FC236}">
                <a16:creationId xmlns:a16="http://schemas.microsoft.com/office/drawing/2014/main" id="{C1384B7F-3EBE-8B95-0A83-5297A335F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356" y="789696"/>
            <a:ext cx="914400" cy="914400"/>
          </a:xfrm>
          <a:prstGeom prst="rect">
            <a:avLst/>
          </a:prstGeom>
        </p:spPr>
      </p:pic>
      <p:pic>
        <p:nvPicPr>
          <p:cNvPr id="9" name="Graphic 8" descr="Sparrow outline">
            <a:extLst>
              <a:ext uri="{FF2B5EF4-FFF2-40B4-BE49-F238E27FC236}">
                <a16:creationId xmlns:a16="http://schemas.microsoft.com/office/drawing/2014/main" id="{6A92FCD1-5E1C-9B37-9367-5E98A31C8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7756" y="490613"/>
            <a:ext cx="914400" cy="914400"/>
          </a:xfrm>
          <a:prstGeom prst="rect">
            <a:avLst/>
          </a:prstGeom>
        </p:spPr>
      </p:pic>
      <p:pic>
        <p:nvPicPr>
          <p:cNvPr id="13" name="Graphic 12" descr="Sparrow outline">
            <a:extLst>
              <a:ext uri="{FF2B5EF4-FFF2-40B4-BE49-F238E27FC236}">
                <a16:creationId xmlns:a16="http://schemas.microsoft.com/office/drawing/2014/main" id="{6DC1FBEB-D814-B25C-8834-83DF1EB16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3267" y="1246896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30153B-B112-504F-D3BA-F92DEFE2D09C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Alle Kinder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4" name="Grafik 4" descr="maedchengesicht-t17076.jpg">
            <a:extLst>
              <a:ext uri="{FF2B5EF4-FFF2-40B4-BE49-F238E27FC236}">
                <a16:creationId xmlns:a16="http://schemas.microsoft.com/office/drawing/2014/main" id="{27D975F6-B310-DD21-E8AA-C2C3FAF214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0560">
            <a:off x="4773574" y="319755"/>
            <a:ext cx="1463827" cy="2067551"/>
          </a:xfrm>
          <a:prstGeom prst="rect">
            <a:avLst/>
          </a:prstGeom>
        </p:spPr>
      </p:pic>
      <p:pic>
        <p:nvPicPr>
          <p:cNvPr id="8" name="Grafik 3" descr="jungensgesicht-t17071.jpg">
            <a:extLst>
              <a:ext uri="{FF2B5EF4-FFF2-40B4-BE49-F238E27FC236}">
                <a16:creationId xmlns:a16="http://schemas.microsoft.com/office/drawing/2014/main" id="{FAA52E14-DDC6-7311-E3D3-E62E823F17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7689">
            <a:off x="6558239" y="358276"/>
            <a:ext cx="1409281" cy="199050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CC9252D-8C86-52C8-3D0F-853A5B73C2DF}"/>
              </a:ext>
            </a:extLst>
          </p:cNvPr>
          <p:cNvSpPr txBox="1">
            <a:spLocks/>
          </p:cNvSpPr>
          <p:nvPr/>
        </p:nvSpPr>
        <p:spPr>
          <a:xfrm>
            <a:off x="827584" y="16466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Fröhliches Kinderlachen und spielen</a:t>
            </a:r>
          </a:p>
          <a:p>
            <a:pPr>
              <a:buFont typeface="Arial" pitchFamily="34" charset="0"/>
              <a:buNone/>
            </a:pPr>
            <a:r>
              <a:rPr lang="de-DE" dirty="0"/>
              <a:t>(Ball hin und herwerfen, zusammen spielen)</a:t>
            </a:r>
          </a:p>
        </p:txBody>
      </p:sp>
      <p:pic>
        <p:nvPicPr>
          <p:cNvPr id="6" name="Graphic 5" descr="Water polo outline">
            <a:extLst>
              <a:ext uri="{FF2B5EF4-FFF2-40B4-BE49-F238E27FC236}">
                <a16:creationId xmlns:a16="http://schemas.microsoft.com/office/drawing/2014/main" id="{DD21803E-A7F4-CBA7-D55C-8CBB4ED7F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672" y="3924903"/>
            <a:ext cx="2080140" cy="2080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2FEEB9-6503-3507-DA0A-625B78ED96DE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8331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Alle Kinder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4" name="Grafik 4" descr="maedchengesicht-t17076.jpg">
            <a:extLst>
              <a:ext uri="{FF2B5EF4-FFF2-40B4-BE49-F238E27FC236}">
                <a16:creationId xmlns:a16="http://schemas.microsoft.com/office/drawing/2014/main" id="{27D975F6-B310-DD21-E8AA-C2C3FAF214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0560">
            <a:off x="4773574" y="319755"/>
            <a:ext cx="1463827" cy="2067551"/>
          </a:xfrm>
          <a:prstGeom prst="rect">
            <a:avLst/>
          </a:prstGeom>
        </p:spPr>
      </p:pic>
      <p:pic>
        <p:nvPicPr>
          <p:cNvPr id="8" name="Grafik 3" descr="jungensgesicht-t17071.jpg">
            <a:extLst>
              <a:ext uri="{FF2B5EF4-FFF2-40B4-BE49-F238E27FC236}">
                <a16:creationId xmlns:a16="http://schemas.microsoft.com/office/drawing/2014/main" id="{FAA52E14-DDC6-7311-E3D3-E62E823F17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7689">
            <a:off x="6558239" y="358276"/>
            <a:ext cx="1409281" cy="199050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CC9252D-8C86-52C8-3D0F-853A5B73C2DF}"/>
              </a:ext>
            </a:extLst>
          </p:cNvPr>
          <p:cNvSpPr txBox="1">
            <a:spLocks/>
          </p:cNvSpPr>
          <p:nvPr/>
        </p:nvSpPr>
        <p:spPr>
          <a:xfrm>
            <a:off x="827584" y="16865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Lasst uns rutschen gehen!</a:t>
            </a:r>
          </a:p>
        </p:txBody>
      </p:sp>
      <p:pic>
        <p:nvPicPr>
          <p:cNvPr id="6" name="Graphic 5" descr="Water polo outline">
            <a:extLst>
              <a:ext uri="{FF2B5EF4-FFF2-40B4-BE49-F238E27FC236}">
                <a16:creationId xmlns:a16="http://schemas.microsoft.com/office/drawing/2014/main" id="{DD21803E-A7F4-CBA7-D55C-8CBB4ED7F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584" y="3863181"/>
            <a:ext cx="2080140" cy="2080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D5C6B2-2222-A059-9A3A-54D8887584EE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77475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EF7B6ED-7E37-7C0C-FBBD-8759C673698F}"/>
              </a:ext>
            </a:extLst>
          </p:cNvPr>
          <p:cNvSpPr txBox="1">
            <a:spLocks/>
          </p:cNvSpPr>
          <p:nvPr/>
        </p:nvSpPr>
        <p:spPr>
          <a:xfrm>
            <a:off x="914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Nach dem Rutschen holen sich alle ein Eis.</a:t>
            </a:r>
          </a:p>
        </p:txBody>
      </p:sp>
      <p:pic>
        <p:nvPicPr>
          <p:cNvPr id="10" name="Graphic 9" descr="Ice cream outline">
            <a:extLst>
              <a:ext uri="{FF2B5EF4-FFF2-40B4-BE49-F238E27FC236}">
                <a16:creationId xmlns:a16="http://schemas.microsoft.com/office/drawing/2014/main" id="{CD02F9AF-CF40-495C-F614-77CEB6521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97146">
            <a:off x="3515307" y="3694563"/>
            <a:ext cx="2113384" cy="21133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5F1E73-A9E2-11BB-9CAD-C62A7C04E0B9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409537"/>
          </a:xfrm>
        </p:spPr>
        <p:txBody>
          <a:bodyPr/>
          <a:lstStyle/>
          <a:p>
            <a:pPr>
              <a:buNone/>
            </a:pPr>
            <a:r>
              <a:rPr lang="de-DE" dirty="0"/>
              <a:t>Bei der großen Auswahl kann man sich kaum</a:t>
            </a:r>
          </a:p>
          <a:p>
            <a:pPr>
              <a:buNone/>
            </a:pPr>
            <a:r>
              <a:rPr lang="de-DE" dirty="0"/>
              <a:t>entscheiden.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6" name="Graphic 5" descr="Ice cream outline">
            <a:extLst>
              <a:ext uri="{FF2B5EF4-FFF2-40B4-BE49-F238E27FC236}">
                <a16:creationId xmlns:a16="http://schemas.microsoft.com/office/drawing/2014/main" id="{5633E754-9E44-61AA-03A2-E70E0333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90500">
            <a:off x="4356414" y="3357429"/>
            <a:ext cx="2113384" cy="21133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7E867E-8EE2-4A98-7258-9ADCAD08814C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Es gibt … (Die Kinder zählen verschiedene Eissorten auf).</a:t>
            </a:r>
          </a:p>
        </p:txBody>
      </p:sp>
      <p:pic>
        <p:nvPicPr>
          <p:cNvPr id="5" name="Graphic 4" descr="Ice cream outline">
            <a:extLst>
              <a:ext uri="{FF2B5EF4-FFF2-40B4-BE49-F238E27FC236}">
                <a16:creationId xmlns:a16="http://schemas.microsoft.com/office/drawing/2014/main" id="{773DD783-6D9B-C38D-EF08-3855C233B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90500">
            <a:off x="4356411" y="3573454"/>
            <a:ext cx="2113384" cy="21133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99C6C6-6D35-E6E1-CA20-F0B166740D14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76757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87624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Danach legen sich alle auf ihre Picknickdecke.</a:t>
            </a:r>
          </a:p>
        </p:txBody>
      </p:sp>
      <p:pic>
        <p:nvPicPr>
          <p:cNvPr id="6" name="Graphic 5" descr="Shopping basket outline">
            <a:extLst>
              <a:ext uri="{FF2B5EF4-FFF2-40B4-BE49-F238E27FC236}">
                <a16:creationId xmlns:a16="http://schemas.microsoft.com/office/drawing/2014/main" id="{81BD2EBB-5FA7-6BF4-86CB-B99F9DFFF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6220" y="517648"/>
            <a:ext cx="1914092" cy="1914092"/>
          </a:xfrm>
          <a:prstGeom prst="rect">
            <a:avLst/>
          </a:prstGeom>
        </p:spPr>
      </p:pic>
      <p:pic>
        <p:nvPicPr>
          <p:cNvPr id="8" name="Graphic 7" descr="Baguette outline">
            <a:extLst>
              <a:ext uri="{FF2B5EF4-FFF2-40B4-BE49-F238E27FC236}">
                <a16:creationId xmlns:a16="http://schemas.microsoft.com/office/drawing/2014/main" id="{BB85C027-41E7-38D8-83F2-061511364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5634" y="345525"/>
            <a:ext cx="1914092" cy="19140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18B0D1-885D-88FD-DFC6-16A4E0FE0F09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849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302571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Manche lesen ein Buch.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18B0D1-885D-88FD-DFC6-16A4E0FE0F09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7" name="Graphic 6" descr="Open book outline">
            <a:extLst>
              <a:ext uri="{FF2B5EF4-FFF2-40B4-BE49-F238E27FC236}">
                <a16:creationId xmlns:a16="http://schemas.microsoft.com/office/drawing/2014/main" id="{17A3FDBE-DED1-0603-A198-E48599D5C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78941">
            <a:off x="5419564" y="332656"/>
            <a:ext cx="2203648" cy="22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13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B968D89-9A89-FA57-A415-42CC606A4796}"/>
              </a:ext>
            </a:extLst>
          </p:cNvPr>
          <p:cNvSpPr txBox="1">
            <a:spLocks/>
          </p:cNvSpPr>
          <p:nvPr/>
        </p:nvSpPr>
        <p:spPr>
          <a:xfrm>
            <a:off x="961256" y="187305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Blättern von Buchseiten.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FF1EC-B1B8-DC2B-A222-0B1F82CFBA9A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42BE52B7-BBB6-87D2-C964-3DFD9B7E4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6056" y="730054"/>
            <a:ext cx="2041376" cy="20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97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88840"/>
            <a:ext cx="5112568" cy="3703141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Andere entspannen.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5F42BA-55D6-8B79-C717-788ADD5EA228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92773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B968D89-9A89-FA57-A415-42CC606A4796}"/>
              </a:ext>
            </a:extLst>
          </p:cNvPr>
          <p:cNvSpPr txBox="1">
            <a:spLocks/>
          </p:cNvSpPr>
          <p:nvPr/>
        </p:nvSpPr>
        <p:spPr>
          <a:xfrm>
            <a:off x="1259632" y="17022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Die Kinder ahmen ein Schnarchen nach.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FF1EC-B1B8-DC2B-A222-0B1F82CFBA9A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7" name="Graphic 6" descr="Snooze outline">
            <a:extLst>
              <a:ext uri="{FF2B5EF4-FFF2-40B4-BE49-F238E27FC236}">
                <a16:creationId xmlns:a16="http://schemas.microsoft.com/office/drawing/2014/main" id="{3EF62220-5096-1CDE-C1FF-B199931EE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0032" y="1498179"/>
            <a:ext cx="1465312" cy="14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5" name="Grafik 3" descr="Noten.jpg">
            <a:extLst>
              <a:ext uri="{FF2B5EF4-FFF2-40B4-BE49-F238E27FC236}">
                <a16:creationId xmlns:a16="http://schemas.microsoft.com/office/drawing/2014/main" id="{DF40FFE6-FB07-1634-9B2F-AFFCAFE11C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3550" y="961155"/>
            <a:ext cx="3267819" cy="822164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B968D89-9A89-FA57-A415-42CC606A4796}"/>
              </a:ext>
            </a:extLst>
          </p:cNvPr>
          <p:cNvSpPr txBox="1">
            <a:spLocks/>
          </p:cNvSpPr>
          <p:nvPr/>
        </p:nvSpPr>
        <p:spPr>
          <a:xfrm>
            <a:off x="755576" y="17022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Vögel piepen.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A93F5-39B0-2315-DFED-0DEAA4705A65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5333764" cy="399117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Jemand erzählt einen Witz.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5F42BA-55D6-8B79-C717-788ADD5EA228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31415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B968D89-9A89-FA57-A415-42CC606A4796}"/>
              </a:ext>
            </a:extLst>
          </p:cNvPr>
          <p:cNvSpPr txBox="1">
            <a:spLocks/>
          </p:cNvSpPr>
          <p:nvPr/>
        </p:nvSpPr>
        <p:spPr>
          <a:xfrm>
            <a:off x="1259632" y="17022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Die Kinder erzählen einen Witz und lachen.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FF1EC-B1B8-DC2B-A222-0B1F82CFBA9A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Graphic 7" descr="Grinning with tears of joy face outline outline">
            <a:extLst>
              <a:ext uri="{FF2B5EF4-FFF2-40B4-BE49-F238E27FC236}">
                <a16:creationId xmlns:a16="http://schemas.microsoft.com/office/drawing/2014/main" id="{5053B9E1-6DAB-42BE-2BE7-33597C076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432" y="801527"/>
            <a:ext cx="1393304" cy="13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5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378914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Der Nachmittag vergeht wie im Flug.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5F42BA-55D6-8B79-C717-788ADD5EA228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61271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412776"/>
            <a:ext cx="6840760" cy="4036305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Eine Uhr tickt (Zeit vergeht schnell).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A6085E-E7BF-9A66-892A-43D1DD58EF28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Graphic 5" descr="Clock with solid fill">
            <a:extLst>
              <a:ext uri="{FF2B5EF4-FFF2-40B4-BE49-F238E27FC236}">
                <a16:creationId xmlns:a16="http://schemas.microsoft.com/office/drawing/2014/main" id="{2F750FB5-7DDF-694A-89EF-678AC9B55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4088" y="404664"/>
            <a:ext cx="1969368" cy="19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04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1816" y="1628800"/>
            <a:ext cx="8229600" cy="408822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Zeit, nach Hause zu gehen.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BBBC19-F3BD-4528-29DA-10FCF2624F7B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4501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340768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Die Kinder packen ihre Sache zusammen.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573EF-A969-93F1-501A-ADB3133B9D66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54244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B968D89-9A89-FA57-A415-42CC606A4796}"/>
              </a:ext>
            </a:extLst>
          </p:cNvPr>
          <p:cNvSpPr txBox="1">
            <a:spLocks/>
          </p:cNvSpPr>
          <p:nvPr/>
        </p:nvSpPr>
        <p:spPr>
          <a:xfrm>
            <a:off x="789996" y="1698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Reißverschluss.</a:t>
            </a:r>
          </a:p>
        </p:txBody>
      </p:sp>
      <p:pic>
        <p:nvPicPr>
          <p:cNvPr id="7" name="Graphic 6" descr="Zipper with solid fill">
            <a:extLst>
              <a:ext uri="{FF2B5EF4-FFF2-40B4-BE49-F238E27FC236}">
                <a16:creationId xmlns:a16="http://schemas.microsoft.com/office/drawing/2014/main" id="{C7AFA2B5-6AFA-1391-DD56-4C0FF0BD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0112" y="-99392"/>
            <a:ext cx="2776902" cy="2776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5FF1EC-B1B8-DC2B-A222-0B1F82CFBA9A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210461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702221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Alle machen sich auf den Heimweg.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82D34-9BFE-0D6C-2E53-65BE83CFC6E9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44238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0535"/>
            <a:ext cx="8229600" cy="1143000"/>
          </a:xfrm>
        </p:spPr>
        <p:txBody>
          <a:bodyPr/>
          <a:lstStyle/>
          <a:p>
            <a:pPr algn="l"/>
            <a:r>
              <a:rPr lang="de-DE" b="1" dirty="0">
                <a:solidFill>
                  <a:srgbClr val="92D050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2132856"/>
            <a:ext cx="8229600" cy="3679174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Die Wege trennen sich. Bis Morgen! </a:t>
            </a:r>
          </a:p>
        </p:txBody>
      </p:sp>
      <p:pic>
        <p:nvPicPr>
          <p:cNvPr id="6" name="Graphic 5" descr="Snooze outline">
            <a:extLst>
              <a:ext uri="{FF2B5EF4-FFF2-40B4-BE49-F238E27FC236}">
                <a16:creationId xmlns:a16="http://schemas.microsoft.com/office/drawing/2014/main" id="{ABF8B04F-A6E1-66A3-FA82-48E353A1F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59455">
            <a:off x="5725167" y="1382818"/>
            <a:ext cx="1592442" cy="15924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FAD983-FBAC-EC1F-3E94-F9BB2332FCD3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Alle Kinder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4" name="Grafik 4" descr="maedchengesicht-t17076.jpg">
            <a:extLst>
              <a:ext uri="{FF2B5EF4-FFF2-40B4-BE49-F238E27FC236}">
                <a16:creationId xmlns:a16="http://schemas.microsoft.com/office/drawing/2014/main" id="{27D975F6-B310-DD21-E8AA-C2C3FAF214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0560">
            <a:off x="4773574" y="319755"/>
            <a:ext cx="1463827" cy="2067551"/>
          </a:xfrm>
          <a:prstGeom prst="rect">
            <a:avLst/>
          </a:prstGeom>
        </p:spPr>
      </p:pic>
      <p:pic>
        <p:nvPicPr>
          <p:cNvPr id="8" name="Grafik 3" descr="jungensgesicht-t17071.jpg">
            <a:extLst>
              <a:ext uri="{FF2B5EF4-FFF2-40B4-BE49-F238E27FC236}">
                <a16:creationId xmlns:a16="http://schemas.microsoft.com/office/drawing/2014/main" id="{FAA52E14-DDC6-7311-E3D3-E62E823F17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7689">
            <a:off x="6558239" y="358276"/>
            <a:ext cx="1409281" cy="199050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CC9252D-8C86-52C8-3D0F-853A5B73C2DF}"/>
              </a:ext>
            </a:extLst>
          </p:cNvPr>
          <p:cNvSpPr txBox="1">
            <a:spLocks/>
          </p:cNvSpPr>
          <p:nvPr/>
        </p:nvSpPr>
        <p:spPr>
          <a:xfrm>
            <a:off x="755576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7B282-D83A-A870-88A8-399FC0F12348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995A16B-63F5-463F-E04B-B2207FAA51C6}"/>
              </a:ext>
            </a:extLst>
          </p:cNvPr>
          <p:cNvSpPr txBox="1">
            <a:spLocks/>
          </p:cNvSpPr>
          <p:nvPr/>
        </p:nvSpPr>
        <p:spPr>
          <a:xfrm>
            <a:off x="606388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Mehrere Kinder sagen „Tschüss“.</a:t>
            </a:r>
          </a:p>
        </p:txBody>
      </p:sp>
    </p:spTree>
    <p:extLst>
      <p:ext uri="{BB962C8B-B14F-4D97-AF65-F5344CB8AC3E}">
        <p14:creationId xmlns:p14="http://schemas.microsoft.com/office/powerpoint/2010/main" val="336140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940815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02221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Andere Vögel flattern mit ihren Flügeln.</a:t>
            </a:r>
          </a:p>
        </p:txBody>
      </p:sp>
      <p:pic>
        <p:nvPicPr>
          <p:cNvPr id="7" name="Graphic 6" descr="Sparrow outline">
            <a:extLst>
              <a:ext uri="{FF2B5EF4-FFF2-40B4-BE49-F238E27FC236}">
                <a16:creationId xmlns:a16="http://schemas.microsoft.com/office/drawing/2014/main" id="{C1384B7F-3EBE-8B95-0A83-5297A335F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356" y="789696"/>
            <a:ext cx="914400" cy="914400"/>
          </a:xfrm>
          <a:prstGeom prst="rect">
            <a:avLst/>
          </a:prstGeom>
        </p:spPr>
      </p:pic>
      <p:pic>
        <p:nvPicPr>
          <p:cNvPr id="9" name="Graphic 8" descr="Sparrow outline">
            <a:extLst>
              <a:ext uri="{FF2B5EF4-FFF2-40B4-BE49-F238E27FC236}">
                <a16:creationId xmlns:a16="http://schemas.microsoft.com/office/drawing/2014/main" id="{6A92FCD1-5E1C-9B37-9367-5E98A31C8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7756" y="490613"/>
            <a:ext cx="914400" cy="914400"/>
          </a:xfrm>
          <a:prstGeom prst="rect">
            <a:avLst/>
          </a:prstGeom>
        </p:spPr>
      </p:pic>
      <p:pic>
        <p:nvPicPr>
          <p:cNvPr id="13" name="Graphic 12" descr="Sparrow outline">
            <a:extLst>
              <a:ext uri="{FF2B5EF4-FFF2-40B4-BE49-F238E27FC236}">
                <a16:creationId xmlns:a16="http://schemas.microsoft.com/office/drawing/2014/main" id="{6DC1FBEB-D814-B25C-8834-83DF1EB16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3267" y="1246896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813082-3216-EE09-A359-00ECEDFDB6D3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7238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83357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Laufen.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5" name="Graphic 4" descr="Shoe footprints outline">
            <a:extLst>
              <a:ext uri="{FF2B5EF4-FFF2-40B4-BE49-F238E27FC236}">
                <a16:creationId xmlns:a16="http://schemas.microsoft.com/office/drawing/2014/main" id="{6239EFA3-22AB-E6A0-EF9A-C0E2E2A27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51900">
            <a:off x="6722280" y="3128133"/>
            <a:ext cx="1627522" cy="1627522"/>
          </a:xfrm>
          <a:prstGeom prst="rect">
            <a:avLst/>
          </a:prstGeom>
        </p:spPr>
      </p:pic>
      <p:pic>
        <p:nvPicPr>
          <p:cNvPr id="6" name="Graphic 5" descr="Shoe footprints outline">
            <a:extLst>
              <a:ext uri="{FF2B5EF4-FFF2-40B4-BE49-F238E27FC236}">
                <a16:creationId xmlns:a16="http://schemas.microsoft.com/office/drawing/2014/main" id="{3B38E924-FB91-B6FD-56A9-FFDF0CBBF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77841">
            <a:off x="5948035" y="4427695"/>
            <a:ext cx="1627522" cy="1627522"/>
          </a:xfrm>
          <a:prstGeom prst="rect">
            <a:avLst/>
          </a:prstGeom>
        </p:spPr>
      </p:pic>
      <p:pic>
        <p:nvPicPr>
          <p:cNvPr id="7" name="Graphic 6" descr="Shoe footprints outline">
            <a:extLst>
              <a:ext uri="{FF2B5EF4-FFF2-40B4-BE49-F238E27FC236}">
                <a16:creationId xmlns:a16="http://schemas.microsoft.com/office/drawing/2014/main" id="{ACF38A45-E118-294F-EBF3-25DC42A47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24576">
            <a:off x="6722281" y="1554614"/>
            <a:ext cx="1627522" cy="1627522"/>
          </a:xfrm>
          <a:prstGeom prst="rect">
            <a:avLst/>
          </a:prstGeom>
        </p:spPr>
      </p:pic>
      <p:pic>
        <p:nvPicPr>
          <p:cNvPr id="8" name="Graphic 7" descr="Shoe footprints outline">
            <a:extLst>
              <a:ext uri="{FF2B5EF4-FFF2-40B4-BE49-F238E27FC236}">
                <a16:creationId xmlns:a16="http://schemas.microsoft.com/office/drawing/2014/main" id="{0415BE0A-C232-AB88-1347-88FC0C86A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09321">
            <a:off x="6299986" y="19660"/>
            <a:ext cx="1627522" cy="1627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8CF3D0-2304-81F8-D943-7F9160162D50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02221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Fahrrad-Geklingel und Fahrradgeräusche.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BE51C1-FA22-D9B6-3763-75283B3B8D75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 descr="Cycling outline">
            <a:extLst>
              <a:ext uri="{FF2B5EF4-FFF2-40B4-BE49-F238E27FC236}">
                <a16:creationId xmlns:a16="http://schemas.microsoft.com/office/drawing/2014/main" id="{58798F26-102F-B648-9966-1F0B1ECBC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7624" y="4697810"/>
            <a:ext cx="1681336" cy="16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04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83357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Straßenbahngeräusche.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8CF3D0-2304-81F8-D943-7F9160162D50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" name="Graphic 4" descr="Train outline">
            <a:extLst>
              <a:ext uri="{FF2B5EF4-FFF2-40B4-BE49-F238E27FC236}">
                <a16:creationId xmlns:a16="http://schemas.microsoft.com/office/drawing/2014/main" id="{BB412A52-4D14-DAC3-BF94-7AF6D8D2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1440" y="3821596"/>
            <a:ext cx="2406588" cy="2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64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940815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61867"/>
          </a:xfrm>
        </p:spPr>
        <p:txBody>
          <a:bodyPr>
            <a:normAutofit/>
          </a:bodyPr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	Auf dem Heimweg werden erzählen sich die Kinder gegenseitig die schönen Erlebnisse des Tages.</a:t>
            </a:r>
          </a:p>
        </p:txBody>
      </p:sp>
      <p:pic>
        <p:nvPicPr>
          <p:cNvPr id="6" name="Graphic 5" descr="Chat outline">
            <a:extLst>
              <a:ext uri="{FF2B5EF4-FFF2-40B4-BE49-F238E27FC236}">
                <a16:creationId xmlns:a16="http://schemas.microsoft.com/office/drawing/2014/main" id="{B7480041-74A4-7A4D-FD40-73C75FBD5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4128" y="67145"/>
            <a:ext cx="2421486" cy="24214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F1E583-9136-1EC8-C95C-A87A04298CE1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Alle Kinder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4" name="Grafik 4" descr="maedchengesicht-t17076.jpg">
            <a:extLst>
              <a:ext uri="{FF2B5EF4-FFF2-40B4-BE49-F238E27FC236}">
                <a16:creationId xmlns:a16="http://schemas.microsoft.com/office/drawing/2014/main" id="{27D975F6-B310-DD21-E8AA-C2C3FAF214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0560">
            <a:off x="4773574" y="319755"/>
            <a:ext cx="1463827" cy="2067551"/>
          </a:xfrm>
          <a:prstGeom prst="rect">
            <a:avLst/>
          </a:prstGeom>
        </p:spPr>
      </p:pic>
      <p:pic>
        <p:nvPicPr>
          <p:cNvPr id="8" name="Grafik 3" descr="jungensgesicht-t17071.jpg">
            <a:extLst>
              <a:ext uri="{FF2B5EF4-FFF2-40B4-BE49-F238E27FC236}">
                <a16:creationId xmlns:a16="http://schemas.microsoft.com/office/drawing/2014/main" id="{FAA52E14-DDC6-7311-E3D3-E62E823F17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7689">
            <a:off x="6558239" y="358276"/>
            <a:ext cx="1409281" cy="199050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CC9252D-8C86-52C8-3D0F-853A5B73C2DF}"/>
              </a:ext>
            </a:extLst>
          </p:cNvPr>
          <p:cNvSpPr txBox="1">
            <a:spLocks/>
          </p:cNvSpPr>
          <p:nvPr/>
        </p:nvSpPr>
        <p:spPr>
          <a:xfrm>
            <a:off x="457200" y="16466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(Die Kinder sprechen gemeinsam über die vielen</a:t>
            </a:r>
          </a:p>
          <a:p>
            <a:pPr>
              <a:buFont typeface="Arial" pitchFamily="34" charset="0"/>
              <a:buNone/>
            </a:pPr>
            <a:r>
              <a:rPr lang="de-DE" dirty="0"/>
              <a:t>Erlebnisse).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47928B-A2C3-8CD0-74B5-59BF0AC44AEF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876156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Alle Kinder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4" name="Grafik 4" descr="maedchengesicht-t17076.jpg">
            <a:extLst>
              <a:ext uri="{FF2B5EF4-FFF2-40B4-BE49-F238E27FC236}">
                <a16:creationId xmlns:a16="http://schemas.microsoft.com/office/drawing/2014/main" id="{27D975F6-B310-DD21-E8AA-C2C3FAF214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0560">
            <a:off x="4773574" y="319755"/>
            <a:ext cx="1463827" cy="2067551"/>
          </a:xfrm>
          <a:prstGeom prst="rect">
            <a:avLst/>
          </a:prstGeom>
        </p:spPr>
      </p:pic>
      <p:pic>
        <p:nvPicPr>
          <p:cNvPr id="8" name="Grafik 3" descr="jungensgesicht-t17071.jpg">
            <a:extLst>
              <a:ext uri="{FF2B5EF4-FFF2-40B4-BE49-F238E27FC236}">
                <a16:creationId xmlns:a16="http://schemas.microsoft.com/office/drawing/2014/main" id="{FAA52E14-DDC6-7311-E3D3-E62E823F17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7689">
            <a:off x="6558239" y="358276"/>
            <a:ext cx="1409281" cy="199050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CC9252D-8C86-52C8-3D0F-853A5B73C2DF}"/>
              </a:ext>
            </a:extLst>
          </p:cNvPr>
          <p:cNvSpPr txBox="1">
            <a:spLocks/>
          </p:cNvSpPr>
          <p:nvPr/>
        </p:nvSpPr>
        <p:spPr>
          <a:xfrm>
            <a:off x="755576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7B282-D83A-A870-88A8-399FC0F12348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995A16B-63F5-463F-E04B-B2207FAA51C6}"/>
              </a:ext>
            </a:extLst>
          </p:cNvPr>
          <p:cNvSpPr txBox="1">
            <a:spLocks/>
          </p:cNvSpPr>
          <p:nvPr/>
        </p:nvSpPr>
        <p:spPr>
          <a:xfrm>
            <a:off x="457199" y="1508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Alle sind zu Hause angekommen! Ende.</a:t>
            </a:r>
          </a:p>
        </p:txBody>
      </p:sp>
    </p:spTree>
    <p:extLst>
      <p:ext uri="{BB962C8B-B14F-4D97-AF65-F5344CB8AC3E}">
        <p14:creationId xmlns:p14="http://schemas.microsoft.com/office/powerpoint/2010/main" val="289948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 err="1"/>
              <a:t>Vogelgeflatter</a:t>
            </a:r>
            <a:r>
              <a:rPr lang="de-DE" sz="2800" dirty="0"/>
              <a:t> mit einem Handtuch vor dem Mikrofon</a:t>
            </a:r>
          </a:p>
        </p:txBody>
      </p:sp>
      <p:pic>
        <p:nvPicPr>
          <p:cNvPr id="6" name="Inhaltsplatzhalter 5" descr="DSC_0834_bear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483" y="1340768"/>
            <a:ext cx="6814853" cy="4525963"/>
          </a:xfrm>
        </p:spPr>
      </p:pic>
      <p:pic>
        <p:nvPicPr>
          <p:cNvPr id="4" name="Grafik 3" descr="Vogel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085184"/>
            <a:ext cx="1217712" cy="7762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DF9000-CC0F-4863-F654-04F2EF51391A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23109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BFC8C99-5FFA-79A3-A3BE-7B32A9228EDD}"/>
              </a:ext>
            </a:extLst>
          </p:cNvPr>
          <p:cNvSpPr txBox="1">
            <a:spLocks/>
          </p:cNvSpPr>
          <p:nvPr/>
        </p:nvSpPr>
        <p:spPr>
          <a:xfrm>
            <a:off x="755576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Die Bienen summen.</a:t>
            </a:r>
          </a:p>
        </p:txBody>
      </p:sp>
      <p:pic>
        <p:nvPicPr>
          <p:cNvPr id="8" name="Graphic 7" descr="Bee outline">
            <a:extLst>
              <a:ext uri="{FF2B5EF4-FFF2-40B4-BE49-F238E27FC236}">
                <a16:creationId xmlns:a16="http://schemas.microsoft.com/office/drawing/2014/main" id="{9C47F18E-CB7A-C041-DD23-90C50EAF2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184995">
            <a:off x="5902413" y="941690"/>
            <a:ext cx="1523723" cy="1523723"/>
          </a:xfrm>
          <a:prstGeom prst="rect">
            <a:avLst/>
          </a:prstGeom>
        </p:spPr>
      </p:pic>
      <p:pic>
        <p:nvPicPr>
          <p:cNvPr id="9" name="Graphic 8" descr="Bee outline">
            <a:extLst>
              <a:ext uri="{FF2B5EF4-FFF2-40B4-BE49-F238E27FC236}">
                <a16:creationId xmlns:a16="http://schemas.microsoft.com/office/drawing/2014/main" id="{5104923D-92F1-A5CE-7348-B3F3B4038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42736">
            <a:off x="6908593" y="244317"/>
            <a:ext cx="1523723" cy="15237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D87371-480E-5489-AF75-565E35FECD72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4840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Geräusch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B968D89-9A89-FA57-A415-42CC606A4796}"/>
              </a:ext>
            </a:extLst>
          </p:cNvPr>
          <p:cNvSpPr txBox="1">
            <a:spLocks/>
          </p:cNvSpPr>
          <p:nvPr/>
        </p:nvSpPr>
        <p:spPr>
          <a:xfrm>
            <a:off x="539552" y="17022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Die Kinder stellen mit ihrem Mund ein Brummen </a:t>
            </a:r>
          </a:p>
          <a:p>
            <a:pPr>
              <a:buFont typeface="Arial" pitchFamily="34" charset="0"/>
              <a:buNone/>
            </a:pPr>
            <a:r>
              <a:rPr lang="de-DE" dirty="0"/>
              <a:t>dar und summen dazu.</a:t>
            </a:r>
          </a:p>
        </p:txBody>
      </p:sp>
      <p:pic>
        <p:nvPicPr>
          <p:cNvPr id="9" name="Graphic 8" descr="Bee outline">
            <a:extLst>
              <a:ext uri="{FF2B5EF4-FFF2-40B4-BE49-F238E27FC236}">
                <a16:creationId xmlns:a16="http://schemas.microsoft.com/office/drawing/2014/main" id="{E3392692-1BA3-22FB-9C02-7311330ED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371809">
            <a:off x="3124277" y="4501557"/>
            <a:ext cx="1758357" cy="1758357"/>
          </a:xfrm>
          <a:prstGeom prst="rect">
            <a:avLst/>
          </a:prstGeom>
        </p:spPr>
      </p:pic>
      <p:pic>
        <p:nvPicPr>
          <p:cNvPr id="10" name="Graphic 9" descr="Bee outline">
            <a:extLst>
              <a:ext uri="{FF2B5EF4-FFF2-40B4-BE49-F238E27FC236}">
                <a16:creationId xmlns:a16="http://schemas.microsoft.com/office/drawing/2014/main" id="{FE107FE7-E248-7787-5C0F-CD97D6633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53881">
            <a:off x="4543346" y="4129638"/>
            <a:ext cx="1523723" cy="15237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8897E3-06E6-189E-E097-5645D145901B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472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006666"/>
                </a:solidFill>
              </a:rPr>
              <a:t>Erzählkind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23109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BFC8C99-5FFA-79A3-A3BE-7B32A9228EDD}"/>
              </a:ext>
            </a:extLst>
          </p:cNvPr>
          <p:cNvSpPr txBox="1">
            <a:spLocks/>
          </p:cNvSpPr>
          <p:nvPr/>
        </p:nvSpPr>
        <p:spPr>
          <a:xfrm>
            <a:off x="457200" y="17022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endParaRPr lang="de-DE" dirty="0"/>
          </a:p>
          <a:p>
            <a:pPr>
              <a:buFont typeface="Arial" pitchFamily="34" charset="0"/>
              <a:buNone/>
            </a:pPr>
            <a:r>
              <a:rPr lang="de-DE" dirty="0"/>
              <a:t>Ein leichter Wind rauscht durch die Blätter.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AC1BD3-25FC-5713-E46E-00938C2F65D9}"/>
              </a:ext>
            </a:extLst>
          </p:cNvPr>
          <p:cNvSpPr/>
          <p:nvPr/>
        </p:nvSpPr>
        <p:spPr>
          <a:xfrm>
            <a:off x="6521388" y="6228184"/>
            <a:ext cx="2275656" cy="656695"/>
          </a:xfrm>
          <a:prstGeom prst="rect">
            <a:avLst/>
          </a:prstGeom>
          <a:solidFill>
            <a:srgbClr val="FFF1D1"/>
          </a:solidFill>
          <a:ln>
            <a:solidFill>
              <a:srgbClr val="FFF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082134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Macintosh PowerPoint</Application>
  <PresentationFormat>Bildschirmpräsentation (4:3)</PresentationFormat>
  <Paragraphs>277</Paragraphs>
  <Slides>55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8" baseType="lpstr">
      <vt:lpstr>Arial</vt:lpstr>
      <vt:lpstr>Calibri</vt:lpstr>
      <vt:lpstr>Larissa-Design</vt:lpstr>
      <vt:lpstr>Ein Sommertag</vt:lpstr>
      <vt:lpstr>Erzählkind</vt:lpstr>
      <vt:lpstr>Erzählkind</vt:lpstr>
      <vt:lpstr>Geräusch</vt:lpstr>
      <vt:lpstr>Erzählkind</vt:lpstr>
      <vt:lpstr>Vogelgeflatter mit einem Handtuch vor dem Mikrofon</vt:lpstr>
      <vt:lpstr>Erzählkind</vt:lpstr>
      <vt:lpstr>Geräusch</vt:lpstr>
      <vt:lpstr>Erzählkind</vt:lpstr>
      <vt:lpstr>Alle Kinder </vt:lpstr>
      <vt:lpstr>Erzählkind</vt:lpstr>
      <vt:lpstr>Erzählkind</vt:lpstr>
      <vt:lpstr>Erzählkind</vt:lpstr>
      <vt:lpstr>Alle Kinder </vt:lpstr>
      <vt:lpstr>Erzählkind</vt:lpstr>
      <vt:lpstr>Geräusch</vt:lpstr>
      <vt:lpstr>Erzählkind</vt:lpstr>
      <vt:lpstr>Erzählkind</vt:lpstr>
      <vt:lpstr>Erzählkind</vt:lpstr>
      <vt:lpstr>Geräusch</vt:lpstr>
      <vt:lpstr>Erzählkind</vt:lpstr>
      <vt:lpstr>Geräusch</vt:lpstr>
      <vt:lpstr>Erzähler*in</vt:lpstr>
      <vt:lpstr>Geräusch</vt:lpstr>
      <vt:lpstr>Erzählkind</vt:lpstr>
      <vt:lpstr>Erzählkind</vt:lpstr>
      <vt:lpstr>Erzählkind</vt:lpstr>
      <vt:lpstr>Erzählkind </vt:lpstr>
      <vt:lpstr>Geräusch</vt:lpstr>
      <vt:lpstr>Alle Kinder </vt:lpstr>
      <vt:lpstr>Alle Kinder </vt:lpstr>
      <vt:lpstr>Erzählkind</vt:lpstr>
      <vt:lpstr>Erzählkind</vt:lpstr>
      <vt:lpstr>Erzählkind</vt:lpstr>
      <vt:lpstr>Erzählkind</vt:lpstr>
      <vt:lpstr>Erzählkind</vt:lpstr>
      <vt:lpstr>Geräusch</vt:lpstr>
      <vt:lpstr>Erzählkind</vt:lpstr>
      <vt:lpstr>Geräusch</vt:lpstr>
      <vt:lpstr>Erzählkind</vt:lpstr>
      <vt:lpstr>Geräusch</vt:lpstr>
      <vt:lpstr>Erzählkind</vt:lpstr>
      <vt:lpstr>Geräusch</vt:lpstr>
      <vt:lpstr>Erzählkind</vt:lpstr>
      <vt:lpstr>Erzählkind</vt:lpstr>
      <vt:lpstr>Geräusch</vt:lpstr>
      <vt:lpstr>Erzählkind</vt:lpstr>
      <vt:lpstr>Erzählkind</vt:lpstr>
      <vt:lpstr>Alle Kinder </vt:lpstr>
      <vt:lpstr>Geräusch</vt:lpstr>
      <vt:lpstr>Geräusch</vt:lpstr>
      <vt:lpstr>Geräusch</vt:lpstr>
      <vt:lpstr>Erzählkind</vt:lpstr>
      <vt:lpstr>Alle Kinder </vt:lpstr>
      <vt:lpstr>Alle Kinder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medienundbildung</dc:creator>
  <cp:lastModifiedBy>Hock, Birgit</cp:lastModifiedBy>
  <cp:revision>68</cp:revision>
  <dcterms:created xsi:type="dcterms:W3CDTF">2011-09-08T09:37:08Z</dcterms:created>
  <dcterms:modified xsi:type="dcterms:W3CDTF">2025-04-24T13:02:55Z</dcterms:modified>
</cp:coreProperties>
</file>