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5" r:id="rId4"/>
    <p:sldId id="259" r:id="rId5"/>
    <p:sldId id="261" r:id="rId6"/>
    <p:sldId id="262" r:id="rId7"/>
    <p:sldId id="278" r:id="rId8"/>
    <p:sldId id="276" r:id="rId9"/>
    <p:sldId id="271" r:id="rId10"/>
    <p:sldId id="277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6" r:id="rId57"/>
    <p:sldId id="327" r:id="rId58"/>
  </p:sldIdLst>
  <p:sldSz cx="12192000" cy="6858000"/>
  <p:notesSz cx="6858000" cy="9144000"/>
  <p:defaultTextStyle>
    <a:defPPr>
      <a:defRPr lang="de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6"/>
    <p:restoredTop sz="94654"/>
  </p:normalViewPr>
  <p:slideViewPr>
    <p:cSldViewPr snapToGrid="0">
      <p:cViewPr varScale="1">
        <p:scale>
          <a:sx n="108" d="100"/>
          <a:sy n="108" d="100"/>
        </p:scale>
        <p:origin x="10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79234-7A83-8B8C-18AE-572FB3D35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669550-FBAA-7258-C692-7A5E0D3A3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1DDB87-7448-3F8A-E7B7-15EBAB306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01BE-AEE3-FC43-AD2D-D8DECEC9BCE7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C5101B-AEE6-9B8B-C750-79617F6A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3C05A8-582A-CFA8-221A-4CAC2166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C7E0-B9CF-9640-A775-FF6A4C3EB7D7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21139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818AD8-BE32-2855-3EDB-FE70632B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01BE-AEE3-FC43-AD2D-D8DECEC9BCE7}" type="datetimeFigureOut">
              <a:rPr lang="de-FR" smtClean="0"/>
              <a:t>4/24/25</a:t>
            </a:fld>
            <a:endParaRPr lang="de-FR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302BC1-37AE-CC0F-E4E9-47963572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A7730B-AD28-5D67-198E-D25C23B7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C7E0-B9CF-9640-A775-FF6A4C3EB7D7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46281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01FDA5-BC81-D38C-2131-BCD34441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01BE-AEE3-FC43-AD2D-D8DECEC9BCE7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AD98D4-42D5-06EE-1F6C-0D404721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46E494-3FC0-EBD3-EAE1-433F77E2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C7E0-B9CF-9640-A775-FF6A4C3EB7D7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17FEDD-4DE2-0022-5468-A1737A9EA7BE}"/>
              </a:ext>
            </a:extLst>
          </p:cNvPr>
          <p:cNvSpPr/>
          <p:nvPr userDrawn="1"/>
        </p:nvSpPr>
        <p:spPr>
          <a:xfrm>
            <a:off x="0" y="6370488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83AD3E-3524-5CFE-3757-8AA60880E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7306"/>
            <a:ext cx="1207111" cy="8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2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614CA50-A80E-4079-1974-15B1576711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11" y="3858566"/>
            <a:ext cx="1758667" cy="25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0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DCDF570-9107-5A62-A403-A67746676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68" y="2602973"/>
            <a:ext cx="2088191" cy="15540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D387B2-C37D-9B7D-EF1D-88F69919C3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49" y="4056706"/>
            <a:ext cx="1909992" cy="23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8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13EC909-C4D3-E10F-4814-BBB4CB5D43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83" y="4438690"/>
            <a:ext cx="1359305" cy="19366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198021F-8070-352D-2C31-A5090411D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7648618" y="4496252"/>
            <a:ext cx="1366154" cy="1956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937633-A358-8A16-0980-3B3889A744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27" y="4393874"/>
            <a:ext cx="1667367" cy="20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0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13EC909-C4D3-E10F-4814-BBB4CB5D43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83" y="4438690"/>
            <a:ext cx="1359305" cy="19366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198021F-8070-352D-2C31-A5090411D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7648618" y="4496252"/>
            <a:ext cx="1366154" cy="1956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937633-A358-8A16-0980-3B3889A744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27" y="4393874"/>
            <a:ext cx="1667367" cy="20190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E19DB2-41E3-A1A9-953F-89D222EDD4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30" y="2813045"/>
            <a:ext cx="2088191" cy="15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5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D5243-D37D-62DA-2F1B-E267DEF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7CA9-60ED-CF44-8D1B-D7C5AC50B143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DF03-BA29-D9FB-46B4-2817438E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9C4D0-8D78-0542-3664-AA937710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FF5C1-3923-7744-8C33-4D68DCB9E0BD}" type="slidenum">
              <a:rPr lang="de-FR" smtClean="0"/>
              <a:t>‹Nr.›</a:t>
            </a:fld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C4A26D-53AF-4530-94BE-4E5AED206610}"/>
              </a:ext>
            </a:extLst>
          </p:cNvPr>
          <p:cNvSpPr/>
          <p:nvPr userDrawn="1"/>
        </p:nvSpPr>
        <p:spPr>
          <a:xfrm>
            <a:off x="0" y="6369801"/>
            <a:ext cx="12192000" cy="492108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A85F63-921C-7E16-B755-69ABFC589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2" y="6226619"/>
            <a:ext cx="1207111" cy="8140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1CE041F-0D6E-189E-5601-F353901385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277" y="3887774"/>
            <a:ext cx="1818985" cy="25091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8DD0AF5-8998-14A5-5BC7-C895DE5124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57" y="2193513"/>
            <a:ext cx="2276588" cy="1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8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D111640-47AB-4512-610E-94288FC45F5E}"/>
              </a:ext>
            </a:extLst>
          </p:cNvPr>
          <p:cNvSpPr/>
          <p:nvPr userDrawn="1"/>
        </p:nvSpPr>
        <p:spPr>
          <a:xfrm>
            <a:off x="167049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64ABF-0DA3-C54A-39B6-C37146690D01}"/>
              </a:ext>
            </a:extLst>
          </p:cNvPr>
          <p:cNvSpPr/>
          <p:nvPr userDrawn="1"/>
        </p:nvSpPr>
        <p:spPr>
          <a:xfrm>
            <a:off x="2146761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39E562F-8B3F-37A2-044D-874ED2200E1B}"/>
              </a:ext>
            </a:extLst>
          </p:cNvPr>
          <p:cNvSpPr/>
          <p:nvPr userDrawn="1"/>
        </p:nvSpPr>
        <p:spPr>
          <a:xfrm>
            <a:off x="4126473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1992D22-7D8C-DE8E-530A-8D5B95EEC388}"/>
              </a:ext>
            </a:extLst>
          </p:cNvPr>
          <p:cNvSpPr/>
          <p:nvPr userDrawn="1"/>
        </p:nvSpPr>
        <p:spPr>
          <a:xfrm>
            <a:off x="6102858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07E6CDF-D6DE-1FBE-5327-220ADE2936CA}"/>
              </a:ext>
            </a:extLst>
          </p:cNvPr>
          <p:cNvSpPr/>
          <p:nvPr userDrawn="1"/>
        </p:nvSpPr>
        <p:spPr>
          <a:xfrm>
            <a:off x="167049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C005D63-9260-22D1-F1C0-687DC94BD9EA}"/>
              </a:ext>
            </a:extLst>
          </p:cNvPr>
          <p:cNvSpPr/>
          <p:nvPr userDrawn="1"/>
        </p:nvSpPr>
        <p:spPr>
          <a:xfrm>
            <a:off x="2146761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28CA86D-B220-160F-AD10-270925C05C77}"/>
              </a:ext>
            </a:extLst>
          </p:cNvPr>
          <p:cNvSpPr/>
          <p:nvPr userDrawn="1"/>
        </p:nvSpPr>
        <p:spPr>
          <a:xfrm>
            <a:off x="4126473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FA5C373-9D36-919E-15AC-BFC7939414F6}"/>
              </a:ext>
            </a:extLst>
          </p:cNvPr>
          <p:cNvSpPr/>
          <p:nvPr userDrawn="1"/>
        </p:nvSpPr>
        <p:spPr>
          <a:xfrm>
            <a:off x="6102858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DD2ACCD-5D45-1B07-A185-E263C65963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090" y="6092062"/>
            <a:ext cx="667776" cy="66777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DE70C196-9C8E-8F45-FFAB-9C33D122BC47}"/>
              </a:ext>
            </a:extLst>
          </p:cNvPr>
          <p:cNvSpPr/>
          <p:nvPr userDrawn="1"/>
        </p:nvSpPr>
        <p:spPr>
          <a:xfrm>
            <a:off x="8085897" y="432047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E52F241-B4D8-A240-A825-C33E4965E20E}"/>
              </a:ext>
            </a:extLst>
          </p:cNvPr>
          <p:cNvSpPr/>
          <p:nvPr userDrawn="1"/>
        </p:nvSpPr>
        <p:spPr>
          <a:xfrm>
            <a:off x="8085897" y="3428999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F45D5D0-B0F3-6E5A-3A71-DD50C17505D9}"/>
              </a:ext>
            </a:extLst>
          </p:cNvPr>
          <p:cNvSpPr/>
          <p:nvPr userDrawn="1"/>
        </p:nvSpPr>
        <p:spPr>
          <a:xfrm>
            <a:off x="10065609" y="432046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9125C2C-65E5-B9D1-E395-24084CC7F9B0}"/>
              </a:ext>
            </a:extLst>
          </p:cNvPr>
          <p:cNvSpPr/>
          <p:nvPr userDrawn="1"/>
        </p:nvSpPr>
        <p:spPr>
          <a:xfrm>
            <a:off x="10065609" y="342899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3F6032F-8666-476C-32B5-F0A1C738B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011" y="6262987"/>
            <a:ext cx="1207111" cy="8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1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01FDA5-BC81-D38C-2131-BCD34441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01BE-AEE3-FC43-AD2D-D8DECEC9BCE7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AD98D4-42D5-06EE-1F6C-0D404721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46E494-3FC0-EBD3-EAE1-433F77E2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C7E0-B9CF-9640-A775-FF6A4C3EB7D7}" type="slidenum">
              <a:rPr lang="de-FR" smtClean="0"/>
              <a:t>‹Nr.›</a:t>
            </a:fld>
            <a:endParaRPr lang="de-FR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DD1645A-B481-1A1E-E0B1-06761588D1EB}"/>
              </a:ext>
            </a:extLst>
          </p:cNvPr>
          <p:cNvSpPr/>
          <p:nvPr userDrawn="1"/>
        </p:nvSpPr>
        <p:spPr>
          <a:xfrm>
            <a:off x="-36512" y="-97766"/>
            <a:ext cx="12228512" cy="7121303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5C2D5A-FB1F-7A06-B240-04C4E7BB3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83" y="3108065"/>
            <a:ext cx="3608514" cy="25655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55FE6D-47C5-98EF-8E05-1FF817B35F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54" y="5773983"/>
            <a:ext cx="2019944" cy="136228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A0AA76-E007-5754-E7FD-A9227D8F2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33" y="3022096"/>
            <a:ext cx="2256180" cy="284474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2195D8B-345A-9490-FE7F-D8DACBB9D047}"/>
              </a:ext>
            </a:extLst>
          </p:cNvPr>
          <p:cNvSpPr/>
          <p:nvPr userDrawn="1"/>
        </p:nvSpPr>
        <p:spPr>
          <a:xfrm>
            <a:off x="10519835" y="273969"/>
            <a:ext cx="1678832" cy="576064"/>
          </a:xfrm>
          <a:prstGeom prst="rect">
            <a:avLst/>
          </a:prstGeom>
          <a:solidFill>
            <a:srgbClr val="FBD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55455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1BD6ABD-1354-45B6-4705-29ACC630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F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81FE98-391D-4612-2C49-64B175D8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72C2D-5DE8-7C79-59EA-03BB567EA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4401BE-AEE3-FC43-AD2D-D8DECEC9BCE7}" type="datetimeFigureOut">
              <a:rPr lang="de-FR" smtClean="0"/>
              <a:t>4/24/25</a:t>
            </a:fld>
            <a:endParaRPr lang="de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A6A0A3-3536-4D86-FE5C-1885D1A1A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3C9EA9-1DA5-3EA4-1955-75EFA8AD1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E8C7E0-B9CF-9640-A775-FF6A4C3EB7D7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16973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1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12.jp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4ECA972-29A4-A9AB-C077-65A2360CDC68}"/>
              </a:ext>
            </a:extLst>
          </p:cNvPr>
          <p:cNvSpPr txBox="1">
            <a:spLocks/>
          </p:cNvSpPr>
          <p:nvPr/>
        </p:nvSpPr>
        <p:spPr>
          <a:xfrm>
            <a:off x="1827862" y="924037"/>
            <a:ext cx="8499764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500" b="1" dirty="0">
                <a:latin typeface="Myriad Pro Light" panose="020B0403030403020204" pitchFamily="34" charset="0"/>
              </a:rPr>
              <a:t>Eine Maus zieht aus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99A368B3-B87B-F983-8EC3-619CEEB8C9C9}"/>
              </a:ext>
            </a:extLst>
          </p:cNvPr>
          <p:cNvSpPr txBox="1">
            <a:spLocks/>
          </p:cNvSpPr>
          <p:nvPr/>
        </p:nvSpPr>
        <p:spPr>
          <a:xfrm>
            <a:off x="4376270" y="4143737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solidFill>
                  <a:srgbClr val="940815"/>
                </a:solidFill>
                <a:latin typeface="Myriad Pro" panose="020B0503030403020204" pitchFamily="34" charset="0"/>
                <a:ea typeface="HanziPen SC" panose="03000300000000000000" pitchFamily="66" charset="-122"/>
              </a:rPr>
              <a:t>Ein Hörspiel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8A3C35D-9F29-F9BE-78E7-874421707C27}"/>
              </a:ext>
            </a:extLst>
          </p:cNvPr>
          <p:cNvSpPr txBox="1">
            <a:spLocks/>
          </p:cNvSpPr>
          <p:nvPr/>
        </p:nvSpPr>
        <p:spPr>
          <a:xfrm>
            <a:off x="10519835" y="85971"/>
            <a:ext cx="1499320" cy="962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latin typeface="Myriad Pro" panose="020B0503030403020204" pitchFamily="34" charset="0"/>
              </a:rPr>
              <a:t>Ab 6 Jahren</a:t>
            </a:r>
          </a:p>
        </p:txBody>
      </p:sp>
    </p:spTree>
    <p:extLst>
      <p:ext uri="{BB962C8B-B14F-4D97-AF65-F5344CB8AC3E}">
        <p14:creationId xmlns:p14="http://schemas.microsoft.com/office/powerpoint/2010/main" val="783528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Maus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23018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rgbClr val="002060"/>
                </a:solidFill>
                <a:latin typeface="Myriad Pro" panose="020B0503030403020204" pitchFamily="34" charset="0"/>
              </a:rPr>
              <a:t>(ruft) </a:t>
            </a:r>
            <a:r>
              <a:rPr lang="de-DE" sz="4000" dirty="0">
                <a:latin typeface="Myriad Pro" panose="020B0503030403020204" pitchFamily="34" charset="0"/>
              </a:rPr>
              <a:t>Ich gehe!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Ihr seid mir alle zu laut!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3D9BEB-3743-28B5-B6FD-A8F822F9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16" y="2416723"/>
            <a:ext cx="1759093" cy="17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4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405849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(Mäusestimmen)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Wo willst du denn hin?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6D26C29-777E-A588-192E-F02FCF829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54" y="3125009"/>
            <a:ext cx="1143001" cy="1143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76D7384-3071-0824-5092-E6271F674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2482" y="2683835"/>
            <a:ext cx="1328001" cy="13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45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Maus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23018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Ich werde ausziehen und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in Zukunft alleine leben!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5E97C9F-9021-E4F8-1FB0-04AF0408A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16" y="2416723"/>
            <a:ext cx="1759093" cy="17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07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61574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Türknall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(Tür laut zuknallen lassen)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Text, gelb, Tür enthält.&#10;&#10;Automatisch generierte Beschreibung">
            <a:extLst>
              <a:ext uri="{FF2B5EF4-FFF2-40B4-BE49-F238E27FC236}">
                <a16:creationId xmlns:a16="http://schemas.microsoft.com/office/drawing/2014/main" id="{900F298A-3184-B319-848A-D4D826C94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9" y="430120"/>
            <a:ext cx="1429117" cy="24899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71B8C4-9FF0-234A-C869-CDC470910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33" y="2350834"/>
            <a:ext cx="1138436" cy="113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63139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Aber kaum war die Maus aus der Höhle,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da fühlte sie sich schon ein bisschen einsam.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1971467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5594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Sie lief eine lange Straße entlang.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2660376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73228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Autogeräusche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Mit mehreren Rollschuhen über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verschiedene Oberflächen fahren;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ggf. durch Motor-Mundgeräusche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ergänzen)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Inhaltsplatzhalter 8" descr="Ein Bild, das Person, Schlittschuhlaufen, Rollschuhlaufen, Fuß enthält.&#10;&#10;Automatisch generierte Beschreibung">
            <a:extLst>
              <a:ext uri="{FF2B5EF4-FFF2-40B4-BE49-F238E27FC236}">
                <a16:creationId xmlns:a16="http://schemas.microsoft.com/office/drawing/2014/main" id="{1A96DF87-D428-ED33-9A5F-3A77A7434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28" y="-380672"/>
            <a:ext cx="2225337" cy="33597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2ABB4D1-F7D0-8E34-FB0D-A58954372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06" y="2462522"/>
            <a:ext cx="941290" cy="9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5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2008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Doch die Straße war der Maus viel zu laut.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So flüchtete sie und rannte schnell aus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der Stadt.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2612545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31902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Maus rennt aus der Stadt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Mit den Fingern auf einer flach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gezogenen Tüte tippeln –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siehe nächste Seite)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5" name="Grafik 14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E2EE792C-53C3-DE3B-EF1C-BAA11FE29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33" y="-1707330"/>
            <a:ext cx="3269038" cy="4904036"/>
          </a:xfrm>
          <a:prstGeom prst="rect">
            <a:avLst/>
          </a:prstGeom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575EF031-1A25-E3D4-B31C-D6842B84EC9C}"/>
              </a:ext>
            </a:extLst>
          </p:cNvPr>
          <p:cNvSpPr txBox="1">
            <a:spLocks/>
          </p:cNvSpPr>
          <p:nvPr/>
        </p:nvSpPr>
        <p:spPr>
          <a:xfrm>
            <a:off x="6698144" y="163086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Rennen auf der nächsten Folie</a:t>
            </a:r>
          </a:p>
        </p:txBody>
      </p:sp>
      <p:cxnSp>
        <p:nvCxnSpPr>
          <p:cNvPr id="14" name="Gekrümmte Verbindung 13">
            <a:extLst>
              <a:ext uri="{FF2B5EF4-FFF2-40B4-BE49-F238E27FC236}">
                <a16:creationId xmlns:a16="http://schemas.microsoft.com/office/drawing/2014/main" id="{B278FE57-2268-1544-CE45-7477305665A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65658" y="912529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3F024239-1F48-9A1C-3467-EAC7639E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26" y="2123806"/>
            <a:ext cx="1534480" cy="15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60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Inhaltsplatzhalter 3" descr="DSC_0829.JPG">
            <a:extLst>
              <a:ext uri="{FF2B5EF4-FFF2-40B4-BE49-F238E27FC236}">
                <a16:creationId xmlns:a16="http://schemas.microsoft.com/office/drawing/2014/main" id="{1CDF00F1-6412-3728-2C3D-382A42F31B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03363"/>
            <a:ext cx="7140575" cy="4741862"/>
          </a:xfr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CD02ECD-28C9-6421-C640-CD50EA404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26" y="2123806"/>
            <a:ext cx="1534480" cy="15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998AF97B-DDCC-F52A-28DE-BCC796B9A410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1391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de-DE" sz="4000" b="1" dirty="0">
                <a:latin typeface="Myriad Pro Light" panose="020B0403030403020204" pitchFamily="34" charset="0"/>
              </a:rPr>
              <a:t>Mit diesen Materialien können Sie die Geräusche produzieren</a:t>
            </a:r>
          </a:p>
        </p:txBody>
      </p:sp>
      <p:pic>
        <p:nvPicPr>
          <p:cNvPr id="8" name="Grafik 7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0AA2A14D-FD8D-07F7-7BD9-D78A4241D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98" y="4235376"/>
            <a:ext cx="735489" cy="1935497"/>
          </a:xfrm>
          <a:prstGeom prst="rect">
            <a:avLst/>
          </a:prstGeom>
        </p:spPr>
      </p:pic>
      <p:pic>
        <p:nvPicPr>
          <p:cNvPr id="10" name="Grafik 9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85BA1D58-529F-8539-AAED-A209C81B9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9" y="4235376"/>
            <a:ext cx="2371952" cy="1939332"/>
          </a:xfrm>
          <a:prstGeom prst="rect">
            <a:avLst/>
          </a:prstGeom>
        </p:spPr>
      </p:pic>
      <p:pic>
        <p:nvPicPr>
          <p:cNvPr id="11" name="Grafik 10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919A192C-A0BD-C432-1D9D-67EB7A207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90" y="3896105"/>
            <a:ext cx="3217614" cy="2614040"/>
          </a:xfrm>
          <a:prstGeom prst="rect">
            <a:avLst/>
          </a:prstGeom>
        </p:spPr>
      </p:pic>
      <p:pic>
        <p:nvPicPr>
          <p:cNvPr id="14" name="Grafik 13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5054A10C-D776-7D17-02E6-6B5E16C29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41" y="971525"/>
            <a:ext cx="2701624" cy="4052832"/>
          </a:xfrm>
          <a:prstGeom prst="rect">
            <a:avLst/>
          </a:prstGeom>
        </p:spPr>
      </p:pic>
      <p:pic>
        <p:nvPicPr>
          <p:cNvPr id="18" name="Grafik 17" descr="Ein Bild, das Text, gelb, Tür enthält.&#10;&#10;Automatisch generierte Beschreibung">
            <a:extLst>
              <a:ext uri="{FF2B5EF4-FFF2-40B4-BE49-F238E27FC236}">
                <a16:creationId xmlns:a16="http://schemas.microsoft.com/office/drawing/2014/main" id="{1975CEA6-9EE2-BA9F-2927-BA151E3A4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85" y="2099777"/>
            <a:ext cx="1429117" cy="2489932"/>
          </a:xfrm>
          <a:prstGeom prst="rect">
            <a:avLst/>
          </a:prstGeom>
        </p:spPr>
      </p:pic>
      <p:pic>
        <p:nvPicPr>
          <p:cNvPr id="19" name="Inhaltsplatzhalter 8" descr="Ein Bild, das Person, Schlittschuhlaufen, Rollschuhlaufen, Fuß enthält.&#10;&#10;Automatisch generierte Beschreibung">
            <a:extLst>
              <a:ext uri="{FF2B5EF4-FFF2-40B4-BE49-F238E27FC236}">
                <a16:creationId xmlns:a16="http://schemas.microsoft.com/office/drawing/2014/main" id="{DE041226-9359-EE67-38FF-7E237ECEC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0" y="0"/>
            <a:ext cx="2907863" cy="43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4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63139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Auf einer Wiese vor der Stadt blieb die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Maus stehen.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3578387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5594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Auf der Wiese war es ganz ruhig.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2357849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10682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Nur der Wind blies ganz fürchterlich!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387687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4228151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(Windgeräusche)</a:t>
            </a:r>
          </a:p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Wuhhhuuuu</a:t>
            </a:r>
            <a:r>
              <a:rPr lang="de-DE" sz="4000" dirty="0">
                <a:latin typeface="Myriad Pro" panose="020B0503030403020204" pitchFamily="34" charset="0"/>
              </a:rPr>
              <a:t>, </a:t>
            </a:r>
            <a:r>
              <a:rPr lang="de-DE" sz="4000" dirty="0" err="1">
                <a:latin typeface="Myriad Pro" panose="020B0503030403020204" pitchFamily="34" charset="0"/>
              </a:rPr>
              <a:t>Wuhhuuuuu</a:t>
            </a:r>
            <a:endParaRPr lang="de-DE" sz="4000" dirty="0">
              <a:latin typeface="Myriad Pro" panose="020B0503030403020204" pitchFamily="34" charset="0"/>
            </a:endParaRPr>
          </a:p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+ 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Geräusch </a:t>
            </a:r>
            <a:r>
              <a:rPr lang="de-DE" sz="4000" i="1" dirty="0">
                <a:latin typeface="Myriad Pro" panose="020B0503030403020204" pitchFamily="34" charset="0"/>
              </a:rPr>
              <a:t>(nächste Seite)</a:t>
            </a:r>
          </a:p>
        </p:txBody>
      </p:sp>
      <p:pic>
        <p:nvPicPr>
          <p:cNvPr id="10" name="Grafik 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8107728-D46C-F251-09BB-60BA171A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046" y="2809894"/>
            <a:ext cx="1358728" cy="13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42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515639" y="538885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dirty="0">
                <a:latin typeface="Myriad Pro" panose="020B0503030403020204" pitchFamily="34" charset="0"/>
              </a:rPr>
              <a:t>Windgeräusche</a:t>
            </a:r>
            <a:br>
              <a:rPr lang="de-DE" sz="4000" dirty="0">
                <a:latin typeface="Myriad Pro" panose="020B0503030403020204" pitchFamily="34" charset="0"/>
              </a:rPr>
            </a:br>
            <a:endParaRPr lang="de-DE" sz="4000" dirty="0">
              <a:latin typeface="Myriad Pro" panose="020B0503030403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in kreisförmigen Bewegungen mit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der Handfläche über eine Trommel/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ein Tamburin streichen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leicht über ein Weinglas blasen</a:t>
            </a:r>
            <a:endParaRPr lang="de-FR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algn="l">
              <a:lnSpc>
                <a:spcPts val="5200"/>
              </a:lnSpc>
            </a:pP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1" name="Grafik 10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9B93378E-52A8-2D3F-8383-44334E99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44" y="1116385"/>
            <a:ext cx="604149" cy="1589866"/>
          </a:xfrm>
          <a:prstGeom prst="rect">
            <a:avLst/>
          </a:prstGeom>
        </p:spPr>
      </p:pic>
      <p:pic>
        <p:nvPicPr>
          <p:cNvPr id="12" name="Grafik 11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D63735C8-EF30-332A-55BC-F85DFED3D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39" y="1116385"/>
            <a:ext cx="2160028" cy="1766061"/>
          </a:xfrm>
          <a:prstGeom prst="rect">
            <a:avLst/>
          </a:prstGeom>
        </p:spPr>
      </p:pic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23CE187-6A77-E66C-D4CB-E1F777AAA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870" y="2233042"/>
            <a:ext cx="1358728" cy="13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64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63139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Maus zitterte vor Kälte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und fühlte sich ein bisschen einsam.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2361970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Maus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23018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rgbClr val="002060"/>
                </a:solidFill>
                <a:latin typeface="Myriad Pro" panose="020B0503030403020204" pitchFamily="34" charset="0"/>
              </a:rPr>
              <a:t>(fröstelnd)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5C7C18B-4081-A428-4C91-D58F9C2B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16" y="2416723"/>
            <a:ext cx="1759093" cy="17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7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34756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Da kam plötzlich ein bunter Vogel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vorbei geflattert.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3933672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05185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Vogelgeflatter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Handtuch vor dem Mikrofon im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Rhythmus spannen und lockern)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5" name="Grafik 14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1ED3D65A-252A-484F-7B63-8E66B6497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12" y="-1258047"/>
            <a:ext cx="5390800" cy="4379570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2F06DF63-ECA4-A58C-F620-509F2671538D}"/>
              </a:ext>
            </a:extLst>
          </p:cNvPr>
          <p:cNvSpPr txBox="1">
            <a:spLocks/>
          </p:cNvSpPr>
          <p:nvPr/>
        </p:nvSpPr>
        <p:spPr>
          <a:xfrm>
            <a:off x="6146998" y="152273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>
                <a:latin typeface="HanziPen SC" panose="03000300000000000000" pitchFamily="66" charset="-122"/>
                <a:ea typeface="HanziPen SC" panose="03000300000000000000" pitchFamily="66" charset="-122"/>
              </a:rPr>
              <a:t>Vogelgeflatter</a:t>
            </a:r>
            <a: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 auf der nächsten Folie</a:t>
            </a:r>
          </a:p>
        </p:txBody>
      </p:sp>
      <p:cxnSp>
        <p:nvCxnSpPr>
          <p:cNvPr id="17" name="Gekrümmte Verbindung 16">
            <a:extLst>
              <a:ext uri="{FF2B5EF4-FFF2-40B4-BE49-F238E27FC236}">
                <a16:creationId xmlns:a16="http://schemas.microsoft.com/office/drawing/2014/main" id="{48237AEB-4311-70BD-35A7-AAD2F95C1045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65658" y="912529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5B6E5D1-1E2C-0DFA-B41E-95CD13FFD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95" y="2059744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7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5" descr="DSC_0834_bearb.jpg">
            <a:extLst>
              <a:ext uri="{FF2B5EF4-FFF2-40B4-BE49-F238E27FC236}">
                <a16:creationId xmlns:a16="http://schemas.microsoft.com/office/drawing/2014/main" id="{710AA697-5D89-9AB3-C8A4-C89AC68E3B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47791" y="1835150"/>
            <a:ext cx="6473825" cy="4298950"/>
          </a:xfr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01D6FB6-0944-A00F-28EF-3987594788D9}"/>
              </a:ext>
            </a:extLst>
          </p:cNvPr>
          <p:cNvSpPr/>
          <p:nvPr/>
        </p:nvSpPr>
        <p:spPr>
          <a:xfrm>
            <a:off x="394571" y="2511469"/>
            <a:ext cx="4232662" cy="1521912"/>
          </a:xfrm>
          <a:prstGeom prst="rect">
            <a:avLst/>
          </a:prstGeom>
          <a:solidFill>
            <a:srgbClr val="FFF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88717" y="315506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latin typeface="Myriad Pro" panose="020B0503030403020204" pitchFamily="34" charset="0"/>
              </a:rPr>
              <a:t>Handtuch spannen </a:t>
            </a:r>
            <a:br>
              <a:rPr lang="de-DE" sz="4000" i="1" dirty="0">
                <a:latin typeface="Myriad Pro" panose="020B0503030403020204" pitchFamily="34" charset="0"/>
              </a:rPr>
            </a:br>
            <a:r>
              <a:rPr lang="de-DE" sz="4000" i="1" dirty="0">
                <a:latin typeface="Myriad Pro" panose="020B0503030403020204" pitchFamily="34" charset="0"/>
              </a:rPr>
              <a:t>und lockern</a:t>
            </a: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EFE85DA-8CAD-6BBB-EEA6-34142E3F4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95" y="2059744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1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451790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(singen)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Mäuschen klein,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ging allein in die weite Welt hinein.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Mit viel Mut, steht ihr gut,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läuft sie wohlgemut.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25C0D03-99E9-8FEC-AC1B-E47F5BF3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654" y="2837716"/>
            <a:ext cx="1389008" cy="13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26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161399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He Maus!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Was machst du hier so alleine?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2"/>
                </a:solidFill>
                <a:latin typeface="Myriad Pro Light" panose="020B0403030403020204" pitchFamily="34" charset="0"/>
              </a:rPr>
              <a:t>Vogel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E9AFFCD-BB97-D462-AC61-86EFA33FB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87" y="2455304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14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Maus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23018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Ach Vogel, ich suche nach einem Ort,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an dem mich keiner stört!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36EC4F-1498-2B90-5004-A6969670D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16" y="2416723"/>
            <a:ext cx="1759093" cy="17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04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81272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Warum nimmst du nicht mein Nest?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Ich fliege über den Winter in den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Süden. Hier wird es mir zu kalt.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2"/>
                </a:solidFill>
                <a:latin typeface="Myriad Pro Light" panose="020B0403030403020204" pitchFamily="34" charset="0"/>
              </a:rPr>
              <a:t>Vogel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E9AFFCD-BB97-D462-AC61-86EFA33FB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39" y="2438557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3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Maus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23018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Das ist nett von dir, Vogel!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Das Angebot nehme ich gerne an.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2E86E68-47BB-DBC2-46B2-4F345F4DA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16" y="2416723"/>
            <a:ext cx="1759093" cy="17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80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6649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Der Vogel verabschiedete sich und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flatterte davon.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1373574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05185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Vogelgeflatter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Handtuch vor dem Mikrofon im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Rhythmus spannen und lockern)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5" name="Grafik 14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1ED3D65A-252A-484F-7B63-8E66B6497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12" y="-1258047"/>
            <a:ext cx="5390800" cy="4379570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2F06DF63-ECA4-A58C-F620-509F2671538D}"/>
              </a:ext>
            </a:extLst>
          </p:cNvPr>
          <p:cNvSpPr txBox="1">
            <a:spLocks/>
          </p:cNvSpPr>
          <p:nvPr/>
        </p:nvSpPr>
        <p:spPr>
          <a:xfrm>
            <a:off x="6146998" y="152273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>
                <a:latin typeface="HanziPen SC" panose="03000300000000000000" pitchFamily="66" charset="-122"/>
                <a:ea typeface="HanziPen SC" panose="03000300000000000000" pitchFamily="66" charset="-122"/>
              </a:rPr>
              <a:t>Vogelgeflatter</a:t>
            </a:r>
            <a: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 auf der nächsten Folie</a:t>
            </a:r>
          </a:p>
        </p:txBody>
      </p:sp>
      <p:cxnSp>
        <p:nvCxnSpPr>
          <p:cNvPr id="17" name="Gekrümmte Verbindung 16">
            <a:extLst>
              <a:ext uri="{FF2B5EF4-FFF2-40B4-BE49-F238E27FC236}">
                <a16:creationId xmlns:a16="http://schemas.microsoft.com/office/drawing/2014/main" id="{48237AEB-4311-70BD-35A7-AAD2F95C1045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65658" y="912529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ABA1CBF-EB2F-3B0D-49AA-30E46A5CA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95" y="2059744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2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5" descr="DSC_0834_bearb.jpg">
            <a:extLst>
              <a:ext uri="{FF2B5EF4-FFF2-40B4-BE49-F238E27FC236}">
                <a16:creationId xmlns:a16="http://schemas.microsoft.com/office/drawing/2014/main" id="{710AA697-5D89-9AB3-C8A4-C89AC68E3B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79695" y="1835150"/>
            <a:ext cx="6473825" cy="4298950"/>
          </a:xfr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01D6FB6-0944-A00F-28EF-3987594788D9}"/>
              </a:ext>
            </a:extLst>
          </p:cNvPr>
          <p:cNvSpPr/>
          <p:nvPr/>
        </p:nvSpPr>
        <p:spPr>
          <a:xfrm>
            <a:off x="338165" y="2517606"/>
            <a:ext cx="4321479" cy="1521912"/>
          </a:xfrm>
          <a:prstGeom prst="rect">
            <a:avLst/>
          </a:prstGeom>
          <a:solidFill>
            <a:srgbClr val="FFF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15133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latin typeface="Myriad Pro" panose="020B0503030403020204" pitchFamily="34" charset="0"/>
              </a:rPr>
              <a:t>Handtuch spannen </a:t>
            </a:r>
            <a:br>
              <a:rPr lang="de-DE" sz="4000" i="1" dirty="0">
                <a:latin typeface="Myriad Pro" panose="020B0503030403020204" pitchFamily="34" charset="0"/>
              </a:rPr>
            </a:br>
            <a:r>
              <a:rPr lang="de-DE" sz="4000" i="1" dirty="0">
                <a:latin typeface="Myriad Pro" panose="020B0503030403020204" pitchFamily="34" charset="0"/>
              </a:rPr>
              <a:t>und lockern</a:t>
            </a: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03B077-D7DD-7F08-9035-287AA3874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95" y="2059744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35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63139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Maus kletterte in das Nest aus Stroh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und trockenen Blättern.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110399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31902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Bewegung im Nest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Leises Trippeln auf einer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zerknautschten Tüte)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5" name="Grafik 14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E2EE792C-53C3-DE3B-EF1C-BAA11FE29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33" y="-1707330"/>
            <a:ext cx="3269038" cy="4904036"/>
          </a:xfrm>
          <a:prstGeom prst="rect">
            <a:avLst/>
          </a:prstGeom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575EF031-1A25-E3D4-B31C-D6842B84EC9C}"/>
              </a:ext>
            </a:extLst>
          </p:cNvPr>
          <p:cNvSpPr txBox="1">
            <a:spLocks/>
          </p:cNvSpPr>
          <p:nvPr/>
        </p:nvSpPr>
        <p:spPr>
          <a:xfrm>
            <a:off x="6316101" y="1424099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Bewegung im Nest auf </a:t>
            </a:r>
            <a:b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</a:br>
            <a: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der nächsten Folie</a:t>
            </a:r>
          </a:p>
        </p:txBody>
      </p:sp>
      <p:cxnSp>
        <p:nvCxnSpPr>
          <p:cNvPr id="14" name="Gekrümmte Verbindung 13">
            <a:extLst>
              <a:ext uri="{FF2B5EF4-FFF2-40B4-BE49-F238E27FC236}">
                <a16:creationId xmlns:a16="http://schemas.microsoft.com/office/drawing/2014/main" id="{B278FE57-2268-1544-CE45-7477305665A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603541" y="746903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64FB3EA2-2F73-03BF-B336-4CB7B495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78" y="2228373"/>
            <a:ext cx="1405284" cy="14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95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7" descr="DSC_0827.JPG">
            <a:extLst>
              <a:ext uri="{FF2B5EF4-FFF2-40B4-BE49-F238E27FC236}">
                <a16:creationId xmlns:a16="http://schemas.microsoft.com/office/drawing/2014/main" id="{70F9E732-8B33-08F0-05C0-FB97A0ACA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56" y="2041614"/>
            <a:ext cx="6165078" cy="409471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01D6FB6-0944-A00F-28EF-3987594788D9}"/>
              </a:ext>
            </a:extLst>
          </p:cNvPr>
          <p:cNvSpPr/>
          <p:nvPr/>
        </p:nvSpPr>
        <p:spPr>
          <a:xfrm>
            <a:off x="481357" y="1636902"/>
            <a:ext cx="4321479" cy="1521912"/>
          </a:xfrm>
          <a:prstGeom prst="rect">
            <a:avLst/>
          </a:prstGeom>
          <a:solidFill>
            <a:srgbClr val="FFF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581641" y="2270628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latin typeface="Myriad Pro" panose="020B0503030403020204" pitchFamily="34" charset="0"/>
              </a:rPr>
              <a:t>Leises Trippeln auf </a:t>
            </a:r>
            <a:br>
              <a:rPr lang="de-DE" sz="4000" i="1" dirty="0">
                <a:latin typeface="Myriad Pro" panose="020B0503030403020204" pitchFamily="34" charset="0"/>
              </a:rPr>
            </a:br>
            <a:r>
              <a:rPr lang="de-DE" sz="4000" i="1" dirty="0">
                <a:latin typeface="Myriad Pro" panose="020B0503030403020204" pitchFamily="34" charset="0"/>
              </a:rPr>
              <a:t>zerknautschter Tüte</a:t>
            </a:r>
            <a:endParaRPr lang="de-DE" sz="4000" i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EE3A685-A668-92B4-5716-D6DB0452A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78" y="2228373"/>
            <a:ext cx="1405284" cy="14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Es ist noch gar nicht lange her,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da wohnte eine Maus in einer Höhle.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2268088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34756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Aber in der Nacht hörte die Maus plötzlich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ganz merkwürdige Geräusche.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1243676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4422429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(Geräusche von Waldtieren)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Grunzen, </a:t>
            </a:r>
            <a:r>
              <a:rPr lang="de-DE" sz="4000" dirty="0" err="1">
                <a:latin typeface="Myriad Pro" panose="020B0503030403020204" pitchFamily="34" charset="0"/>
              </a:rPr>
              <a:t>Schu</a:t>
            </a:r>
            <a:r>
              <a:rPr lang="de-DE" sz="4000" dirty="0">
                <a:latin typeface="Myriad Pro" panose="020B0503030403020204" pitchFamily="34" charset="0"/>
              </a:rPr>
              <a:t>-hu,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Vogelgezwitscher durcheinander</a:t>
            </a:r>
          </a:p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3DD50A1-8E67-AF85-6B7B-8F0D6232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181" y="3323121"/>
            <a:ext cx="908720" cy="9087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E94695-D06A-FA79-CF64-2CC1D6E9D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74" y="2747057"/>
            <a:ext cx="1147109" cy="11471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4FA29FC-3509-C694-96AB-85EB38D0D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20" y="2972208"/>
            <a:ext cx="1143001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84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10682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Maus bekam Angst.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3046758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319506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So hatte sie sich das Leben in Stille 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nicht vorgestellt.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2023029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2953198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Mit einem großen Satz hüpfte sie aus dem Nest.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1731835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31902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Sprung aus dem Nest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Mit flacher Hand auf eine Tüte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schlagen)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5" name="Grafik 14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E2EE792C-53C3-DE3B-EF1C-BAA11FE29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33" y="-1707330"/>
            <a:ext cx="3269038" cy="4904036"/>
          </a:xfrm>
          <a:prstGeom prst="rect">
            <a:avLst/>
          </a:prstGeom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575EF031-1A25-E3D4-B31C-D6842B84EC9C}"/>
              </a:ext>
            </a:extLst>
          </p:cNvPr>
          <p:cNvSpPr txBox="1">
            <a:spLocks/>
          </p:cNvSpPr>
          <p:nvPr/>
        </p:nvSpPr>
        <p:spPr>
          <a:xfrm>
            <a:off x="6316101" y="1424099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Sprung aus dem Nest auf </a:t>
            </a:r>
            <a:b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</a:br>
            <a: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der nächsten Folie</a:t>
            </a:r>
          </a:p>
        </p:txBody>
      </p:sp>
      <p:cxnSp>
        <p:nvCxnSpPr>
          <p:cNvPr id="14" name="Gekrümmte Verbindung 13">
            <a:extLst>
              <a:ext uri="{FF2B5EF4-FFF2-40B4-BE49-F238E27FC236}">
                <a16:creationId xmlns:a16="http://schemas.microsoft.com/office/drawing/2014/main" id="{B278FE57-2268-1544-CE45-7477305665A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603541" y="746903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0FF63052-8D8D-A642-CD07-56B24BC36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78" y="2228373"/>
            <a:ext cx="1405284" cy="14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22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 descr="DSC_0835.JPG">
            <a:extLst>
              <a:ext uri="{FF2B5EF4-FFF2-40B4-BE49-F238E27FC236}">
                <a16:creationId xmlns:a16="http://schemas.microsoft.com/office/drawing/2014/main" id="{7D14868D-4E6D-7B5D-CDF2-28BEE8B8E2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3911" y="2179638"/>
            <a:ext cx="5640388" cy="3673475"/>
          </a:xfrm>
        </p:spPr>
      </p:pic>
      <p:pic>
        <p:nvPicPr>
          <p:cNvPr id="8" name="Grafik 7" descr="DSC_0836.JPG">
            <a:extLst>
              <a:ext uri="{FF2B5EF4-FFF2-40B4-BE49-F238E27FC236}">
                <a16:creationId xmlns:a16="http://schemas.microsoft.com/office/drawing/2014/main" id="{893C56C8-20A1-0883-3526-268D988F2C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16399"/>
          <a:stretch/>
        </p:blipFill>
        <p:spPr>
          <a:xfrm>
            <a:off x="4090060" y="2179688"/>
            <a:ext cx="4642767" cy="367360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05C45FA-0B29-433C-BDB9-302D59E84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78" y="2228373"/>
            <a:ext cx="1405284" cy="14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3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19141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So schnell sie konnte, rannte sie zurück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zu ihrer Familie und ihren Geschwistern.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1638647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431902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Maus rennt nach Hause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Mit den Fingern auf einer flach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gezogenen Tüte tippeln – </a:t>
            </a:r>
            <a:b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siehe nächste Seite)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575EF031-1A25-E3D4-B31C-D6842B84EC9C}"/>
              </a:ext>
            </a:extLst>
          </p:cNvPr>
          <p:cNvSpPr txBox="1">
            <a:spLocks/>
          </p:cNvSpPr>
          <p:nvPr/>
        </p:nvSpPr>
        <p:spPr>
          <a:xfrm>
            <a:off x="6698144" y="163086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Rennen auf der nächsten Folie</a:t>
            </a:r>
          </a:p>
        </p:txBody>
      </p:sp>
      <p:pic>
        <p:nvPicPr>
          <p:cNvPr id="15" name="Grafik 14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E2EE792C-53C3-DE3B-EF1C-BAA11FE29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33" y="-1707330"/>
            <a:ext cx="3269038" cy="49040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024239-1F48-9A1C-3467-EAC7639E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42" y="2144598"/>
            <a:ext cx="1534480" cy="1534480"/>
          </a:xfrm>
          <a:prstGeom prst="rect">
            <a:avLst/>
          </a:prstGeom>
        </p:spPr>
      </p:pic>
      <p:cxnSp>
        <p:nvCxnSpPr>
          <p:cNvPr id="14" name="Gekrümmte Verbindung 13">
            <a:extLst>
              <a:ext uri="{FF2B5EF4-FFF2-40B4-BE49-F238E27FC236}">
                <a16:creationId xmlns:a16="http://schemas.microsoft.com/office/drawing/2014/main" id="{B278FE57-2268-1544-CE45-7477305665A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65658" y="912529"/>
            <a:ext cx="667231" cy="6405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75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8" name="Inhaltsplatzhalter 3" descr="DSC_0829.JPG">
            <a:extLst>
              <a:ext uri="{FF2B5EF4-FFF2-40B4-BE49-F238E27FC236}">
                <a16:creationId xmlns:a16="http://schemas.microsoft.com/office/drawing/2014/main" id="{1CDF00F1-6412-3728-2C3D-382A42F31B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03363"/>
            <a:ext cx="7140575" cy="4741862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29A9774-A39F-10ED-0170-865BD275A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42" y="2144598"/>
            <a:ext cx="1534480" cy="15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055947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Doch die Maus war unglücklich.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Denn sie hatte ganz viele Geschwister.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506857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319506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Ihre Geschwister erwarteten die Maus schon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mit großer Freude.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940815"/>
                </a:solidFill>
                <a:latin typeface="Myriad Pro Light" panose="020B0403030403020204" pitchFamily="34" charset="0"/>
              </a:rPr>
              <a:t>Erzählkind 1</a:t>
            </a:r>
          </a:p>
        </p:txBody>
      </p:sp>
    </p:spTree>
    <p:extLst>
      <p:ext uri="{BB962C8B-B14F-4D97-AF65-F5344CB8AC3E}">
        <p14:creationId xmlns:p14="http://schemas.microsoft.com/office/powerpoint/2010/main" val="548841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781272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(lautes Mäusepiepsen)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Piep, Piep, Piep!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Hurra, Hurra!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6D26C29-777E-A588-192E-F02FCF829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54" y="3137552"/>
            <a:ext cx="1143001" cy="1143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76D7384-3071-0824-5092-E6271F674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2482" y="2696378"/>
            <a:ext cx="1328001" cy="13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69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234756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Die Maus war froh, wieder zuhause zu sein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und verspeiste ein großes Stück Mäusespeck.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6">
                    <a:lumMod val="75000"/>
                  </a:schemeClr>
                </a:solidFill>
                <a:latin typeface="Myriad Pro Light" panose="020B0403030403020204" pitchFamily="34" charset="0"/>
              </a:rPr>
              <a:t>Erzählkind 2</a:t>
            </a:r>
          </a:p>
        </p:txBody>
      </p:sp>
    </p:spTree>
    <p:extLst>
      <p:ext uri="{BB962C8B-B14F-4D97-AF65-F5344CB8AC3E}">
        <p14:creationId xmlns:p14="http://schemas.microsoft.com/office/powerpoint/2010/main" val="1290402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429000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 err="1">
                <a:latin typeface="Myriad Pro" panose="020B0503030403020204" pitchFamily="34" charset="0"/>
              </a:rPr>
              <a:t>Schmatzgeräusche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Mit dem Mund Geräusche machen)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9EE29B2-6A2C-17E7-074A-0F7CEC9E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306" y="2468109"/>
            <a:ext cx="988290" cy="9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74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Maus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23018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Ich will nie wieder weglaufen.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Zuhause ist es doch am schönsten!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ACF414-AE8F-550D-D95B-13ADB1651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16" y="2416723"/>
            <a:ext cx="1759093" cy="17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03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5152971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3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(singen)</a:t>
            </a:r>
          </a:p>
          <a:p>
            <a:pPr algn="l">
              <a:lnSpc>
                <a:spcPct val="100000"/>
              </a:lnSpc>
            </a:pPr>
            <a:r>
              <a:rPr lang="de-DE" sz="3000" dirty="0">
                <a:latin typeface="Myriad Pro" panose="020B0503030403020204" pitchFamily="34" charset="0"/>
              </a:rPr>
              <a:t>Mäuschen klein, 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ging allein in die weite Welt hinein.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Mit viel Mut, steht ihr gut,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läuft sie wohlgemut.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Aber Mäuschen weinet sehr,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hat nun keine Geschwister mehr.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Da besinnt sich die Maus,</a:t>
            </a:r>
            <a:br>
              <a:rPr lang="de-DE" sz="3000" dirty="0">
                <a:latin typeface="Myriad Pro" panose="020B0503030403020204" pitchFamily="34" charset="0"/>
              </a:rPr>
            </a:br>
            <a:r>
              <a:rPr lang="de-DE" sz="3000" dirty="0">
                <a:latin typeface="Myriad Pro" panose="020B0503030403020204" pitchFamily="34" charset="0"/>
              </a:rPr>
              <a:t>eilt geschwind nach Haus.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25C0D03-99E9-8FEC-AC1B-E47F5BF3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654" y="2826248"/>
            <a:ext cx="1389008" cy="13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116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137B3C8B-5EC2-0FF2-AF38-1C065B29EB97}"/>
              </a:ext>
            </a:extLst>
          </p:cNvPr>
          <p:cNvSpPr txBox="1">
            <a:spLocks/>
          </p:cNvSpPr>
          <p:nvPr/>
        </p:nvSpPr>
        <p:spPr>
          <a:xfrm rot="16200000">
            <a:off x="-341571" y="1696192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940815"/>
                </a:solidFill>
                <a:latin typeface="Myriad Pro" panose="020B0503030403020204" pitchFamily="34" charset="0"/>
              </a:rPr>
              <a:t>Erzählerkind 1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DCF6712-EA49-078E-E9B5-F69F42D21ABA}"/>
              </a:ext>
            </a:extLst>
          </p:cNvPr>
          <p:cNvSpPr txBox="1">
            <a:spLocks/>
          </p:cNvSpPr>
          <p:nvPr/>
        </p:nvSpPr>
        <p:spPr>
          <a:xfrm rot="16200000">
            <a:off x="1638141" y="1696191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Myriad Pro" panose="020B0503030403020204" pitchFamily="34" charset="0"/>
              </a:rPr>
              <a:t>Erzählerkind 2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8885CAE-4B07-6F28-DBE0-B7DC8D6ADEAF}"/>
              </a:ext>
            </a:extLst>
          </p:cNvPr>
          <p:cNvSpPr txBox="1">
            <a:spLocks/>
          </p:cNvSpPr>
          <p:nvPr/>
        </p:nvSpPr>
        <p:spPr>
          <a:xfrm rot="16200000">
            <a:off x="3682193" y="1696191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FFC000"/>
                </a:solidFill>
                <a:latin typeface="Myriad Pro" panose="020B0503030403020204" pitchFamily="34" charset="0"/>
              </a:rPr>
              <a:t>Erzählerkind</a:t>
            </a:r>
            <a:r>
              <a:rPr lang="de-DE" b="1" dirty="0">
                <a:solidFill>
                  <a:srgbClr val="FFC000"/>
                </a:solidFill>
              </a:rPr>
              <a:t> 3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B53190E2-52BF-7024-929F-A394C143B673}"/>
              </a:ext>
            </a:extLst>
          </p:cNvPr>
          <p:cNvSpPr txBox="1">
            <a:spLocks/>
          </p:cNvSpPr>
          <p:nvPr/>
        </p:nvSpPr>
        <p:spPr>
          <a:xfrm rot="16200000">
            <a:off x="5082040" y="1696190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002060"/>
                </a:solidFill>
                <a:latin typeface="Myriad Pro" panose="020B0503030403020204" pitchFamily="34" charset="0"/>
              </a:rPr>
              <a:t>Maus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3B5116FC-3F07-7370-BF7D-5BA99241BD9E}"/>
              </a:ext>
            </a:extLst>
          </p:cNvPr>
          <p:cNvSpPr txBox="1">
            <a:spLocks/>
          </p:cNvSpPr>
          <p:nvPr/>
        </p:nvSpPr>
        <p:spPr>
          <a:xfrm rot="16200000">
            <a:off x="-890611" y="467720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Autogeräusche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775F9FD-D00B-28E3-F92B-45E774015068}"/>
              </a:ext>
            </a:extLst>
          </p:cNvPr>
          <p:cNvSpPr txBox="1">
            <a:spLocks/>
          </p:cNvSpPr>
          <p:nvPr/>
        </p:nvSpPr>
        <p:spPr>
          <a:xfrm rot="16200000">
            <a:off x="1118876" y="4699283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Maus rennt weg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4EA206F-DF18-DA6E-2583-9DD995887006}"/>
              </a:ext>
            </a:extLst>
          </p:cNvPr>
          <p:cNvSpPr txBox="1">
            <a:spLocks/>
          </p:cNvSpPr>
          <p:nvPr/>
        </p:nvSpPr>
        <p:spPr>
          <a:xfrm rot="16200000">
            <a:off x="3089077" y="469314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Windgeräusche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2057FDC2-51A1-F665-E2CF-D7090AFB8247}"/>
              </a:ext>
            </a:extLst>
          </p:cNvPr>
          <p:cNvSpPr txBox="1">
            <a:spLocks/>
          </p:cNvSpPr>
          <p:nvPr/>
        </p:nvSpPr>
        <p:spPr>
          <a:xfrm rot="16200000">
            <a:off x="5132311" y="468687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Windgeräusche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B098C2CE-9245-F838-97CF-2C143D8FD164}"/>
              </a:ext>
            </a:extLst>
          </p:cNvPr>
          <p:cNvSpPr txBox="1">
            <a:spLocks/>
          </p:cNvSpPr>
          <p:nvPr/>
        </p:nvSpPr>
        <p:spPr>
          <a:xfrm rot="16200000">
            <a:off x="7076812" y="469928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Vogelgeflatter</a:t>
            </a:r>
            <a:endParaRPr lang="de-DE" b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B5FD238E-63F4-10A3-0743-6993C83A9D51}"/>
              </a:ext>
            </a:extLst>
          </p:cNvPr>
          <p:cNvSpPr txBox="1">
            <a:spLocks/>
          </p:cNvSpPr>
          <p:nvPr/>
        </p:nvSpPr>
        <p:spPr>
          <a:xfrm rot="16200000">
            <a:off x="9019801" y="4698593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Vogel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97012ED9-FFA0-6421-3F1B-A077F89C3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8040" y="1160935"/>
            <a:ext cx="1527067" cy="1527067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05716546-1149-F033-AA6E-F0FD59B5B652}"/>
              </a:ext>
            </a:extLst>
          </p:cNvPr>
          <p:cNvSpPr txBox="1">
            <a:spLocks/>
          </p:cNvSpPr>
          <p:nvPr/>
        </p:nvSpPr>
        <p:spPr>
          <a:xfrm rot="16200000">
            <a:off x="7064086" y="1702332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Stampfen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3313FAA0-47F0-0289-15E2-59D3EB8E0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00811" y="1448677"/>
            <a:ext cx="1125467" cy="1125467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05EBE3B4-1AC9-D310-F97D-CF1E60934AC5}"/>
              </a:ext>
            </a:extLst>
          </p:cNvPr>
          <p:cNvSpPr txBox="1">
            <a:spLocks/>
          </p:cNvSpPr>
          <p:nvPr/>
        </p:nvSpPr>
        <p:spPr>
          <a:xfrm rot="16200000">
            <a:off x="9015632" y="1680256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Türknall</a:t>
            </a:r>
            <a:endParaRPr lang="de-DE" b="1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90F32697-B718-D036-99A4-F21EC477F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04828" y="1894544"/>
            <a:ext cx="1138436" cy="1138436"/>
          </a:xfrm>
          <a:prstGeom prst="rect">
            <a:avLst/>
          </a:prstGeom>
        </p:spPr>
      </p:pic>
      <p:pic>
        <p:nvPicPr>
          <p:cNvPr id="31" name="Inhaltsplatzhalter 8" descr="Ein Bild, das Person, Schlittschuhlaufen, Rollschuhlaufen, Fuß enthält.&#10;&#10;Automatisch generierte Beschreibung">
            <a:extLst>
              <a:ext uri="{FF2B5EF4-FFF2-40B4-BE49-F238E27FC236}">
                <a16:creationId xmlns:a16="http://schemas.microsoft.com/office/drawing/2014/main" id="{5C6731C1-9278-595C-5932-5057FDC81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4380" y="3837827"/>
            <a:ext cx="759598" cy="114681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AE5E0D7-AB5E-CD36-F8D8-C389CF9EF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7555" y="5124921"/>
            <a:ext cx="813980" cy="813980"/>
          </a:xfrm>
          <a:prstGeom prst="rect">
            <a:avLst/>
          </a:prstGeom>
        </p:spPr>
      </p:pic>
      <p:pic>
        <p:nvPicPr>
          <p:cNvPr id="33" name="Grafik 32" descr="Ein Bild, das Text, gelb, Tür enthält.&#10;&#10;Automatisch generierte Beschreibung">
            <a:extLst>
              <a:ext uri="{FF2B5EF4-FFF2-40B4-BE49-F238E27FC236}">
                <a16:creationId xmlns:a16="http://schemas.microsoft.com/office/drawing/2014/main" id="{0E5A5A85-A83C-D56C-52DB-DF5829204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04234" y="1240095"/>
            <a:ext cx="471490" cy="82147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3D8A3F6-A8D1-9E7F-1376-B5CB6EEDD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576" y="3789729"/>
            <a:ext cx="1389009" cy="1389009"/>
          </a:xfrm>
          <a:prstGeom prst="rect">
            <a:avLst/>
          </a:prstGeom>
        </p:spPr>
      </p:pic>
      <p:pic>
        <p:nvPicPr>
          <p:cNvPr id="35" name="Grafik 34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52321DC3-1EC2-69A7-E75C-4D8D492898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2829967" y="4704368"/>
            <a:ext cx="1207635" cy="1811630"/>
          </a:xfrm>
          <a:prstGeom prst="rect">
            <a:avLst/>
          </a:prstGeom>
        </p:spPr>
      </p:pic>
      <p:pic>
        <p:nvPicPr>
          <p:cNvPr id="36" name="Grafik 3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BE7A90A-3B95-A91F-4644-1B42F29E89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6911036" y="5124921"/>
            <a:ext cx="854855" cy="854855"/>
          </a:xfrm>
          <a:prstGeom prst="rect">
            <a:avLst/>
          </a:prstGeom>
        </p:spPr>
      </p:pic>
      <p:pic>
        <p:nvPicPr>
          <p:cNvPr id="37" name="Grafik 36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8F08001A-0924-A810-B735-FD2BE13FA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89131" y="4013239"/>
            <a:ext cx="1223235" cy="1000129"/>
          </a:xfrm>
          <a:prstGeom prst="rect">
            <a:avLst/>
          </a:prstGeom>
        </p:spPr>
      </p:pic>
      <p:pic>
        <p:nvPicPr>
          <p:cNvPr id="38" name="Grafik 3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FA717AE-C127-F439-9D87-FA14E41F03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952006" y="5124921"/>
            <a:ext cx="854855" cy="854855"/>
          </a:xfrm>
          <a:prstGeom prst="rect">
            <a:avLst/>
          </a:prstGeom>
        </p:spPr>
      </p:pic>
      <p:pic>
        <p:nvPicPr>
          <p:cNvPr id="39" name="Grafik 38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242A95D1-CF3B-A6D3-2B23-2D187C3A03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0067" y="3906140"/>
            <a:ext cx="425492" cy="11197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DC11067-4CF8-8AB6-0644-2473969269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2077">
            <a:off x="10486666" y="4040093"/>
            <a:ext cx="1774760" cy="1774760"/>
          </a:xfrm>
          <a:prstGeom prst="rect">
            <a:avLst/>
          </a:prstGeom>
        </p:spPr>
      </p:pic>
      <p:pic>
        <p:nvPicPr>
          <p:cNvPr id="42" name="Grafik 41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79EE98C5-02AE-7D27-6E59-C8AD8C926A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36937" y="3756732"/>
            <a:ext cx="1423279" cy="115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63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906EF13A-A90A-311F-BF54-8061713CDD79}"/>
              </a:ext>
            </a:extLst>
          </p:cNvPr>
          <p:cNvSpPr txBox="1">
            <a:spLocks/>
          </p:cNvSpPr>
          <p:nvPr/>
        </p:nvSpPr>
        <p:spPr>
          <a:xfrm rot="16200000">
            <a:off x="-861852" y="169823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Bewegung im Nest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15430CFF-C6A9-8E22-1347-078C06D7E5A1}"/>
              </a:ext>
            </a:extLst>
          </p:cNvPr>
          <p:cNvSpPr txBox="1">
            <a:spLocks/>
          </p:cNvSpPr>
          <p:nvPr/>
        </p:nvSpPr>
        <p:spPr>
          <a:xfrm rot="16200000">
            <a:off x="1147635" y="1720310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Sprung aus dem Nest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31B27F1-6537-81F1-F082-E99305F41DD9}"/>
              </a:ext>
            </a:extLst>
          </p:cNvPr>
          <p:cNvSpPr txBox="1">
            <a:spLocks/>
          </p:cNvSpPr>
          <p:nvPr/>
        </p:nvSpPr>
        <p:spPr>
          <a:xfrm rot="16200000">
            <a:off x="3117836" y="1714167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Mäusetrippeln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42B1521F-E296-A426-5940-F0977F86C1FA}"/>
              </a:ext>
            </a:extLst>
          </p:cNvPr>
          <p:cNvSpPr txBox="1">
            <a:spLocks/>
          </p:cNvSpPr>
          <p:nvPr/>
        </p:nvSpPr>
        <p:spPr>
          <a:xfrm rot="16200000">
            <a:off x="5161070" y="1707904"/>
            <a:ext cx="2996951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Schmatzen</a:t>
            </a:r>
          </a:p>
        </p:txBody>
      </p:sp>
      <p:pic>
        <p:nvPicPr>
          <p:cNvPr id="20" name="Grafik 1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B732666-F08E-7C8F-D69E-18840770B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84388" y="1544668"/>
            <a:ext cx="771712" cy="7717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D5ED651-AAE6-1980-B205-C2AF8EC40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4282" y="864884"/>
            <a:ext cx="1254794" cy="1254794"/>
          </a:xfrm>
          <a:prstGeom prst="rect">
            <a:avLst/>
          </a:prstGeom>
        </p:spPr>
      </p:pic>
      <p:pic>
        <p:nvPicPr>
          <p:cNvPr id="22" name="Grafik 21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5331322C-C33A-ED92-3309-EB5BE1A82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4944723" y="1942611"/>
            <a:ext cx="1000530" cy="15009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D74E09F-F8C1-86E2-6762-3299A6F03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93" y="864884"/>
            <a:ext cx="1209222" cy="1209222"/>
          </a:xfrm>
          <a:prstGeom prst="rect">
            <a:avLst/>
          </a:prstGeom>
        </p:spPr>
      </p:pic>
      <p:pic>
        <p:nvPicPr>
          <p:cNvPr id="24" name="Grafik 23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972E4F0B-8CD8-084B-CA12-2166EBD46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2955214" y="1886659"/>
            <a:ext cx="1039149" cy="155887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3FA516A-0BF8-4E0B-F963-F2C493AD5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6" y="767977"/>
            <a:ext cx="1209222" cy="1209222"/>
          </a:xfrm>
          <a:prstGeom prst="rect">
            <a:avLst/>
          </a:prstGeom>
        </p:spPr>
      </p:pic>
      <p:pic>
        <p:nvPicPr>
          <p:cNvPr id="26" name="Grafik 25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88026B51-85A2-6305-7FB7-537EF9EAE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936457" y="1789752"/>
            <a:ext cx="1039149" cy="15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0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520084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In der Höhle herrschte ein ziemlicher Radau.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Die Geschwister tobten wild und piepsten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laut durcheinander.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FFC000"/>
                </a:solidFill>
                <a:latin typeface="Myriad Pro Light" panose="020B0403030403020204" pitchFamily="34" charset="0"/>
              </a:rPr>
              <a:t>Erzählkind 3</a:t>
            </a:r>
          </a:p>
        </p:txBody>
      </p:sp>
    </p:spTree>
    <p:extLst>
      <p:ext uri="{BB962C8B-B14F-4D97-AF65-F5344CB8AC3E}">
        <p14:creationId xmlns:p14="http://schemas.microsoft.com/office/powerpoint/2010/main" val="396164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  <a:latin typeface="Myriad Pro Light" panose="020B0403030403020204" pitchFamily="34" charset="0"/>
              </a:rPr>
              <a:t>Alle Kinder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405849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(Lautes Mäusepiepsen)</a:t>
            </a:r>
          </a:p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Piep, Piep, Piep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6D26C29-777E-A588-192E-F02FCF829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54" y="3102601"/>
            <a:ext cx="1143001" cy="1143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76D7384-3071-0824-5092-E6271F674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2482" y="2661427"/>
            <a:ext cx="1328001" cy="13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68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EAF7758-A036-85EA-CAE4-27B719FF16EF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002060"/>
                </a:solidFill>
                <a:latin typeface="Myriad Pro Light" panose="020B0403030403020204" pitchFamily="34" charset="0"/>
              </a:rPr>
              <a:t>Maus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1C8AF3-5FF0-04B2-3899-BFA20EFEB46D}"/>
              </a:ext>
            </a:extLst>
          </p:cNvPr>
          <p:cNvSpPr txBox="1">
            <a:spLocks/>
          </p:cNvSpPr>
          <p:nvPr/>
        </p:nvSpPr>
        <p:spPr>
          <a:xfrm>
            <a:off x="438449" y="3230187"/>
            <a:ext cx="9447759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So ein Krach!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dirty="0">
                <a:latin typeface="Myriad Pro" panose="020B0503030403020204" pitchFamily="34" charset="0"/>
              </a:rPr>
              <a:t>Das hält ja keiner aus!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B4A779D-24FC-D3F1-38B2-4B6B764E0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661" y="2397934"/>
            <a:ext cx="1759093" cy="17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0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72AB20C-340A-7863-7AED-B7F81BBD9946}"/>
              </a:ext>
            </a:extLst>
          </p:cNvPr>
          <p:cNvSpPr txBox="1">
            <a:spLocks/>
          </p:cNvSpPr>
          <p:nvPr/>
        </p:nvSpPr>
        <p:spPr>
          <a:xfrm>
            <a:off x="438449" y="3615742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r>
              <a:rPr lang="de-DE" sz="4000" dirty="0">
                <a:latin typeface="Myriad Pro" panose="020B0503030403020204" pitchFamily="34" charset="0"/>
              </a:rPr>
              <a:t>Stampfen</a:t>
            </a:r>
            <a:br>
              <a:rPr lang="de-DE" sz="4000" dirty="0">
                <a:latin typeface="Myriad Pro" panose="020B0503030403020204" pitchFamily="34" charset="0"/>
              </a:rPr>
            </a:br>
            <a:r>
              <a:rPr lang="de-DE" sz="4000" i="1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(Mit den Füßen laut auftreten)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CDE749-440B-B90D-0BA9-6B900A199FCB}"/>
              </a:ext>
            </a:extLst>
          </p:cNvPr>
          <p:cNvSpPr txBox="1">
            <a:spLocks/>
          </p:cNvSpPr>
          <p:nvPr/>
        </p:nvSpPr>
        <p:spPr>
          <a:xfrm>
            <a:off x="438449" y="508739"/>
            <a:ext cx="8499764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bg1">
                    <a:lumMod val="50000"/>
                  </a:schemeClr>
                </a:solidFill>
                <a:latin typeface="Myriad Pro Light" panose="020B0403030403020204" pitchFamily="34" charset="0"/>
              </a:rPr>
              <a:t>Geräusch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34938D-8C40-6128-04E4-24567ED16B66}"/>
              </a:ext>
            </a:extLst>
          </p:cNvPr>
          <p:cNvSpPr txBox="1">
            <a:spLocks/>
          </p:cNvSpPr>
          <p:nvPr/>
        </p:nvSpPr>
        <p:spPr>
          <a:xfrm>
            <a:off x="438449" y="3061255"/>
            <a:ext cx="10890611" cy="826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200"/>
              </a:lnSpc>
            </a:pPr>
            <a:endParaRPr lang="de-DE" sz="4000" dirty="0">
              <a:latin typeface="Myriad Pro" panose="020B0503030403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12C227-CC49-B9AC-3AE1-5A5C4AED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8" y="2076398"/>
            <a:ext cx="1735311" cy="17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4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Microsoft Macintosh PowerPoint</Application>
  <PresentationFormat>Breitbild</PresentationFormat>
  <Paragraphs>140</Paragraphs>
  <Slides>57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4" baseType="lpstr">
      <vt:lpstr>Aptos</vt:lpstr>
      <vt:lpstr>Aptos Display</vt:lpstr>
      <vt:lpstr>Arial</vt:lpstr>
      <vt:lpstr>HanziPen SC</vt:lpstr>
      <vt:lpstr>Myriad Pro</vt:lpstr>
      <vt:lpstr>Myriad Pro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Madelmond, Jennifer</dc:creator>
  <cp:lastModifiedBy>Hock, Birgit</cp:lastModifiedBy>
  <cp:revision>20</cp:revision>
  <dcterms:created xsi:type="dcterms:W3CDTF">2025-04-14T08:59:30Z</dcterms:created>
  <dcterms:modified xsi:type="dcterms:W3CDTF">2025-04-24T12:43:23Z</dcterms:modified>
</cp:coreProperties>
</file>